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32918400" cy="21945600"/>
  <p:notesSz cx="6858000" cy="9144000"/>
  <p:custDataLst>
    <p:tags r:id="rId4"/>
  </p:custDataLst>
  <p:defaultTextStyle>
    <a:defPPr>
      <a:defRPr lang="en-US"/>
    </a:defPPr>
    <a:lvl1pPr algn="l" rtl="0" fontAlgn="base">
      <a:spcBef>
        <a:spcPct val="0"/>
      </a:spcBef>
      <a:spcAft>
        <a:spcPct val="0"/>
      </a:spcAft>
      <a:defRPr sz="2143" kern="1200">
        <a:solidFill>
          <a:schemeClr val="tx1"/>
        </a:solidFill>
        <a:latin typeface="Arial"/>
        <a:ea typeface="+mn-ea"/>
        <a:cs typeface="+mn-cs"/>
      </a:defRPr>
    </a:lvl1pPr>
    <a:lvl2pPr marL="326532" algn="l" rtl="0" fontAlgn="base">
      <a:spcBef>
        <a:spcPct val="0"/>
      </a:spcBef>
      <a:spcAft>
        <a:spcPct val="0"/>
      </a:spcAft>
      <a:defRPr sz="2143" kern="1200">
        <a:solidFill>
          <a:schemeClr val="tx1"/>
        </a:solidFill>
        <a:latin typeface="Arial"/>
        <a:ea typeface="+mn-ea"/>
        <a:cs typeface="+mn-cs"/>
      </a:defRPr>
    </a:lvl2pPr>
    <a:lvl3pPr marL="653064" algn="l" rtl="0" fontAlgn="base">
      <a:spcBef>
        <a:spcPct val="0"/>
      </a:spcBef>
      <a:spcAft>
        <a:spcPct val="0"/>
      </a:spcAft>
      <a:defRPr sz="2143" kern="1200">
        <a:solidFill>
          <a:schemeClr val="tx1"/>
        </a:solidFill>
        <a:latin typeface="Arial"/>
        <a:ea typeface="+mn-ea"/>
        <a:cs typeface="+mn-cs"/>
      </a:defRPr>
    </a:lvl3pPr>
    <a:lvl4pPr marL="979597" algn="l" rtl="0" fontAlgn="base">
      <a:spcBef>
        <a:spcPct val="0"/>
      </a:spcBef>
      <a:spcAft>
        <a:spcPct val="0"/>
      </a:spcAft>
      <a:defRPr sz="2143" kern="1200">
        <a:solidFill>
          <a:schemeClr val="tx1"/>
        </a:solidFill>
        <a:latin typeface="Arial"/>
        <a:ea typeface="+mn-ea"/>
        <a:cs typeface="+mn-cs"/>
      </a:defRPr>
    </a:lvl4pPr>
    <a:lvl5pPr marL="1306129" algn="l" rtl="0" fontAlgn="base">
      <a:spcBef>
        <a:spcPct val="0"/>
      </a:spcBef>
      <a:spcAft>
        <a:spcPct val="0"/>
      </a:spcAft>
      <a:defRPr sz="2143" kern="1200">
        <a:solidFill>
          <a:schemeClr val="tx1"/>
        </a:solidFill>
        <a:latin typeface="Arial"/>
        <a:ea typeface="+mn-ea"/>
        <a:cs typeface="+mn-cs"/>
      </a:defRPr>
    </a:lvl5pPr>
    <a:lvl6pPr marL="1632661" algn="l" defTabSz="653064" rtl="0" eaLnBrk="1" latinLnBrk="0" hangingPunct="1">
      <a:defRPr sz="2143" kern="1200">
        <a:solidFill>
          <a:schemeClr val="tx1"/>
        </a:solidFill>
        <a:latin typeface="Arial"/>
        <a:ea typeface="+mn-ea"/>
        <a:cs typeface="+mn-cs"/>
      </a:defRPr>
    </a:lvl6pPr>
    <a:lvl7pPr marL="1959193" algn="l" defTabSz="653064" rtl="0" eaLnBrk="1" latinLnBrk="0" hangingPunct="1">
      <a:defRPr sz="2143" kern="1200">
        <a:solidFill>
          <a:schemeClr val="tx1"/>
        </a:solidFill>
        <a:latin typeface="Arial"/>
        <a:ea typeface="+mn-ea"/>
        <a:cs typeface="+mn-cs"/>
      </a:defRPr>
    </a:lvl7pPr>
    <a:lvl8pPr marL="2285726" algn="l" defTabSz="653064" rtl="0" eaLnBrk="1" latinLnBrk="0" hangingPunct="1">
      <a:defRPr sz="2143" kern="1200">
        <a:solidFill>
          <a:schemeClr val="tx1"/>
        </a:solidFill>
        <a:latin typeface="Arial"/>
        <a:ea typeface="+mn-ea"/>
        <a:cs typeface="+mn-cs"/>
      </a:defRPr>
    </a:lvl8pPr>
    <a:lvl9pPr marL="2612258" algn="l" defTabSz="653064" rtl="0" eaLnBrk="1" latinLnBrk="0" hangingPunct="1">
      <a:defRPr sz="2143"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C"/>
    <a:srgbClr val="A0BEC8"/>
    <a:srgbClr val="000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37" d="100"/>
          <a:sy n="37" d="100"/>
        </p:scale>
        <p:origin x="1638" y="90"/>
      </p:cViewPr>
      <p:guideLst>
        <p:guide orient="horz" pos="6912"/>
        <p:guide pos="1036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F2B88-0C08-4B40-8472-ECD572A8457B}" type="datetimeFigureOut">
              <a:rPr lang="tr-TR" smtClean="0"/>
              <a:t>23.05.2025</a:t>
            </a:fld>
            <a:endParaRPr lang="tr-TR"/>
          </a:p>
        </p:txBody>
      </p:sp>
      <p:sp>
        <p:nvSpPr>
          <p:cNvPr id="4" name="Slayt Resmi Yer Tutucusu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A9122-335B-4BFA-AD7C-D194531195F1}" type="slidenum">
              <a:rPr lang="tr-TR" smtClean="0"/>
              <a:t>‹#›</a:t>
            </a:fld>
            <a:endParaRPr lang="tr-TR"/>
          </a:p>
        </p:txBody>
      </p:sp>
    </p:spTree>
    <p:extLst>
      <p:ext uri="{BB962C8B-B14F-4D97-AF65-F5344CB8AC3E}">
        <p14:creationId xmlns:p14="http://schemas.microsoft.com/office/powerpoint/2010/main" val="125664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6817784"/>
            <a:ext cx="27979688" cy="4703233"/>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937523" y="12435417"/>
            <a:ext cx="23043356" cy="5609167"/>
          </a:xfrm>
        </p:spPr>
        <p:txBody>
          <a:bodyPr/>
          <a:lstStyle>
            <a:defPPr>
              <a:defRPr kern="1200"/>
            </a:defPPr>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832F7583-1F2E-4A0D-89A2-8757FB6C046D}" type="slidenum">
              <a:rPr lang="en-US"/>
              <a:pPr>
                <a:defRPr/>
              </a:pPr>
              <a:t>‹#›</a:t>
            </a:fld>
            <a:endParaRPr lang="en-US"/>
          </a:p>
        </p:txBody>
      </p:sp>
    </p:spTree>
    <p:extLst>
      <p:ext uri="{BB962C8B-B14F-4D97-AF65-F5344CB8AC3E}">
        <p14:creationId xmlns:p14="http://schemas.microsoft.com/office/powerpoint/2010/main" val="33988107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49CBABAE-C7B7-4F8E-A01D-1845599FDD82}" type="slidenum">
              <a:rPr lang="en-US"/>
              <a:pPr>
                <a:defRPr/>
              </a:pPr>
              <a:t>‹#›</a:t>
            </a:fld>
            <a:endParaRPr lang="en-US"/>
          </a:p>
        </p:txBody>
      </p:sp>
    </p:spTree>
    <p:extLst>
      <p:ext uri="{BB962C8B-B14F-4D97-AF65-F5344CB8AC3E}">
        <p14:creationId xmlns:p14="http://schemas.microsoft.com/office/powerpoint/2010/main" val="22141661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7269" y="879475"/>
            <a:ext cx="7405688" cy="18725093"/>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646635" y="879475"/>
            <a:ext cx="22106334" cy="18725093"/>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F7E91C4-4AF7-40C1-B437-FA58F4C898C6}" type="slidenum">
              <a:rPr lang="en-US"/>
              <a:pPr>
                <a:defRPr/>
              </a:pPr>
              <a:t>‹#›</a:t>
            </a:fld>
            <a:endParaRPr lang="en-US"/>
          </a:p>
        </p:txBody>
      </p:sp>
    </p:spTree>
    <p:extLst>
      <p:ext uri="{BB962C8B-B14F-4D97-AF65-F5344CB8AC3E}">
        <p14:creationId xmlns:p14="http://schemas.microsoft.com/office/powerpoint/2010/main" val="21524780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7C20414-372A-41A8-9C7E-815AA41B1C22}" type="slidenum">
              <a:rPr lang="en-US"/>
              <a:pPr>
                <a:defRPr/>
              </a:pPr>
              <a:t>‹#›</a:t>
            </a:fld>
            <a:endParaRPr lang="en-US"/>
          </a:p>
        </p:txBody>
      </p:sp>
    </p:spTree>
    <p:extLst>
      <p:ext uri="{BB962C8B-B14F-4D97-AF65-F5344CB8AC3E}">
        <p14:creationId xmlns:p14="http://schemas.microsoft.com/office/powerpoint/2010/main" val="29855578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3"/>
            <a:ext cx="27980878" cy="4358217"/>
          </a:xfrm>
        </p:spPr>
        <p:txBody>
          <a:bodyPr anchor="t"/>
          <a:lstStyle>
            <a:defPPr>
              <a:defRPr kern="1200"/>
            </a:defPPr>
            <a:lvl1pPr algn="l">
              <a:defRPr sz="2667" b="1" cap="all"/>
            </a:lvl1pPr>
          </a:lstStyle>
          <a:p>
            <a:r>
              <a:rPr lang="en-US"/>
              <a:t>Click to edit Master title style</a:t>
            </a:r>
          </a:p>
        </p:txBody>
      </p:sp>
      <p:sp>
        <p:nvSpPr>
          <p:cNvPr id="3" name="Text Placeholder 2"/>
          <p:cNvSpPr>
            <a:spLocks noGrp="1"/>
          </p:cNvSpPr>
          <p:nvPr>
            <p:ph type="body" idx="1"/>
          </p:nvPr>
        </p:nvSpPr>
        <p:spPr>
          <a:xfrm>
            <a:off x="2600325" y="9301692"/>
            <a:ext cx="27980878" cy="4800600"/>
          </a:xfrm>
        </p:spPr>
        <p:txBody>
          <a:bodyPr anchor="b"/>
          <a:lstStyle>
            <a:defPPr>
              <a:defRPr kern="1200"/>
            </a:defPPr>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F90D1AA-2AB5-4265-A84E-A08A77402E80}" type="slidenum">
              <a:rPr lang="en-US"/>
              <a:pPr>
                <a:defRPr/>
              </a:pPr>
              <a:t>‹#›</a:t>
            </a:fld>
            <a:endParaRPr lang="en-US"/>
          </a:p>
        </p:txBody>
      </p:sp>
    </p:spTree>
    <p:extLst>
      <p:ext uri="{BB962C8B-B14F-4D97-AF65-F5344CB8AC3E}">
        <p14:creationId xmlns:p14="http://schemas.microsoft.com/office/powerpoint/2010/main" val="22547789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646635" y="5121275"/>
            <a:ext cx="14755416"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5121275"/>
            <a:ext cx="14756606"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2107C36F-0099-4FE0-ACAF-B1039AAFBCD5}" type="slidenum">
              <a:rPr lang="en-US"/>
              <a:pPr>
                <a:defRPr/>
              </a:pPr>
              <a:t>‹#›</a:t>
            </a:fld>
            <a:endParaRPr lang="en-US"/>
          </a:p>
        </p:txBody>
      </p:sp>
    </p:spTree>
    <p:extLst>
      <p:ext uri="{BB962C8B-B14F-4D97-AF65-F5344CB8AC3E}">
        <p14:creationId xmlns:p14="http://schemas.microsoft.com/office/powerpoint/2010/main" val="34450032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2" cy="3657600"/>
          </a:xfrm>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645444" y="4912784"/>
            <a:ext cx="14544675"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645444" y="6959600"/>
            <a:ext cx="14544675"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4912784"/>
            <a:ext cx="14550630"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6722328" y="6959600"/>
            <a:ext cx="14550630"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30135CE0-8D06-4438-94EA-8ECC994DF412}" type="slidenum">
              <a:rPr lang="en-US"/>
              <a:pPr>
                <a:defRPr/>
              </a:pPr>
              <a:t>‹#›</a:t>
            </a:fld>
            <a:endParaRPr lang="en-US"/>
          </a:p>
        </p:txBody>
      </p:sp>
    </p:spTree>
    <p:extLst>
      <p:ext uri="{BB962C8B-B14F-4D97-AF65-F5344CB8AC3E}">
        <p14:creationId xmlns:p14="http://schemas.microsoft.com/office/powerpoint/2010/main" val="42655058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02464342-44A8-4BF0-82F7-BEF55BE6F5AA}" type="slidenum">
              <a:rPr lang="en-US"/>
              <a:pPr>
                <a:defRPr/>
              </a:pPr>
              <a:t>‹#›</a:t>
            </a:fld>
            <a:endParaRPr lang="en-US"/>
          </a:p>
        </p:txBody>
      </p:sp>
    </p:spTree>
    <p:extLst>
      <p:ext uri="{BB962C8B-B14F-4D97-AF65-F5344CB8AC3E}">
        <p14:creationId xmlns:p14="http://schemas.microsoft.com/office/powerpoint/2010/main" val="16906301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C58F61E3-F1B1-4C93-8E0B-A94AC7364D8E}" type="slidenum">
              <a:rPr lang="en-US"/>
              <a:pPr>
                <a:defRPr/>
              </a:pPr>
              <a:t>‹#›</a:t>
            </a:fld>
            <a:endParaRPr lang="en-US"/>
          </a:p>
        </p:txBody>
      </p:sp>
    </p:spTree>
    <p:extLst>
      <p:ext uri="{BB962C8B-B14F-4D97-AF65-F5344CB8AC3E}">
        <p14:creationId xmlns:p14="http://schemas.microsoft.com/office/powerpoint/2010/main" val="711890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4"/>
            <a:ext cx="10829925" cy="3717925"/>
          </a:xfrm>
        </p:spPr>
        <p:txBody>
          <a:bodyPr anchor="b"/>
          <a:lstStyle>
            <a:defPPr>
              <a:defRPr kern="1200"/>
            </a:defPPr>
            <a:lvl1pPr algn="l">
              <a:defRPr sz="1333" b="1"/>
            </a:lvl1pPr>
          </a:lstStyle>
          <a:p>
            <a:r>
              <a:rPr lang="en-US"/>
              <a:t>Click to edit Master title style</a:t>
            </a:r>
          </a:p>
        </p:txBody>
      </p:sp>
      <p:sp>
        <p:nvSpPr>
          <p:cNvPr id="3" name="Content Placeholder 2"/>
          <p:cNvSpPr>
            <a:spLocks noGrp="1"/>
          </p:cNvSpPr>
          <p:nvPr>
            <p:ph idx="1"/>
          </p:nvPr>
        </p:nvSpPr>
        <p:spPr>
          <a:xfrm>
            <a:off x="12870656" y="874184"/>
            <a:ext cx="18402300" cy="18729325"/>
          </a:xfrm>
        </p:spPr>
        <p:txBody>
          <a:bodyPr/>
          <a:lstStyle>
            <a:defPPr>
              <a:defRPr kern="1200"/>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4592109"/>
            <a:ext cx="10829925" cy="15011400"/>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C0F6AF16-7A4E-4CCF-8238-DA2023A0ED33}" type="slidenum">
              <a:rPr lang="en-US"/>
              <a:pPr>
                <a:defRPr/>
              </a:pPr>
              <a:t>‹#›</a:t>
            </a:fld>
            <a:endParaRPr lang="en-US"/>
          </a:p>
        </p:txBody>
      </p:sp>
    </p:spTree>
    <p:extLst>
      <p:ext uri="{BB962C8B-B14F-4D97-AF65-F5344CB8AC3E}">
        <p14:creationId xmlns:p14="http://schemas.microsoft.com/office/powerpoint/2010/main" val="32279274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15361709"/>
            <a:ext cx="19751280" cy="1813983"/>
          </a:xfrm>
        </p:spPr>
        <p:txBody>
          <a:bodyPr anchor="b"/>
          <a:lstStyle>
            <a:defPPr>
              <a:defRPr kern="1200"/>
            </a:defPPr>
            <a:lvl1pPr algn="l">
              <a:defRPr sz="1333" b="1"/>
            </a:lvl1pPr>
          </a:lstStyle>
          <a:p>
            <a:r>
              <a:rPr lang="en-US"/>
              <a:t>Click to edit Master title style</a:t>
            </a:r>
          </a:p>
        </p:txBody>
      </p:sp>
      <p:sp>
        <p:nvSpPr>
          <p:cNvPr id="3" name="Picture Placeholder 2"/>
          <p:cNvSpPr>
            <a:spLocks noGrp="1"/>
          </p:cNvSpPr>
          <p:nvPr>
            <p:ph type="pic" idx="1"/>
          </p:nvPr>
        </p:nvSpPr>
        <p:spPr>
          <a:xfrm>
            <a:off x="6451997" y="1961092"/>
            <a:ext cx="19751280" cy="13166725"/>
          </a:xfrm>
        </p:spPr>
        <p:txBody>
          <a:bodyPr/>
          <a:lstStyle>
            <a:defPPr>
              <a:defRPr kern="1200"/>
            </a:defPPr>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6451997" y="17175693"/>
            <a:ext cx="19751280" cy="2574925"/>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56C9C478-6178-4E05-8724-034EA2774309}" type="slidenum">
              <a:rPr lang="en-US"/>
              <a:pPr>
                <a:defRPr/>
              </a:pPr>
              <a:t>‹#›</a:t>
            </a:fld>
            <a:endParaRPr lang="en-US"/>
          </a:p>
        </p:txBody>
      </p:sp>
    </p:spTree>
    <p:extLst>
      <p:ext uri="{BB962C8B-B14F-4D97-AF65-F5344CB8AC3E}">
        <p14:creationId xmlns:p14="http://schemas.microsoft.com/office/powerpoint/2010/main" val="37332033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6635" y="879475"/>
            <a:ext cx="2962632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646635" y="5121275"/>
            <a:ext cx="29626322" cy="1448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6635" y="19985568"/>
            <a:ext cx="768072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defTabSz="3135999">
              <a:defRPr sz="48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7834" y="19985568"/>
            <a:ext cx="1042392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algn="ctr" defTabSz="3135999">
              <a:defRPr sz="48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2234" y="19985568"/>
            <a:ext cx="768072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algn="r" defTabSz="3135999">
              <a:defRPr sz="4800" smtClean="0">
                <a:latin typeface="Arial" pitchFamily="34" charset="0"/>
              </a:defRPr>
            </a:lvl1pPr>
          </a:lstStyle>
          <a:p>
            <a:pPr>
              <a:defRPr/>
            </a:pPr>
            <a:fld id="{9A1A43B9-AFC3-461A-A4D0-5B0FD2995BC5}" type="slidenum">
              <a:rPr lang="en-US"/>
              <a:pPr>
                <a:defRPr/>
              </a:pPr>
              <a:t>‹#›</a:t>
            </a:fld>
            <a:endParaRPr lang="en-US"/>
          </a:p>
        </p:txBody>
      </p:sp>
      <p:pic>
        <p:nvPicPr>
          <p:cNvPr id="1031" name="New picture"/>
          <p:cNvPicPr/>
          <p:nvPr/>
        </p:nvPicPr>
        <p:blipFill>
          <a:blip r:embed="rId13"/>
          <a:stretch>
            <a:fillRect/>
          </a:stretch>
        </p:blipFill>
        <p:spPr>
          <a:xfrm rot="16200000">
            <a:off x="-11074400" y="10972800"/>
            <a:ext cx="14274800" cy="3937000"/>
          </a:xfrm>
          <a:prstGeom prst="rect">
            <a:avLst/>
          </a:prstGeom>
        </p:spPr>
      </p:pic>
      <p:pic>
        <p:nvPicPr>
          <p:cNvPr id="1032" name="New picture"/>
          <p:cNvPicPr/>
          <p:nvPr/>
        </p:nvPicPr>
        <p:blipFill>
          <a:blip r:embed="rId13"/>
          <a:stretch>
            <a:fillRect/>
          </a:stretch>
        </p:blipFill>
        <p:spPr>
          <a:xfrm rot="5400000">
            <a:off x="29718000" y="10972800"/>
            <a:ext cx="14274800" cy="3937000"/>
          </a:xfrm>
          <a:prstGeom prst="rect">
            <a:avLst/>
          </a:prstGeom>
        </p:spPr>
      </p:pic>
      <p:pic>
        <p:nvPicPr>
          <p:cNvPr id="1033" name="New picture"/>
          <p:cNvPicPr/>
          <p:nvPr/>
        </p:nvPicPr>
        <p:blipFill>
          <a:blip r:embed="rId14"/>
          <a:stretch>
            <a:fillRect/>
          </a:stretch>
        </p:blipFill>
        <p:spPr>
          <a:xfrm>
            <a:off x="1460500" y="22453600"/>
            <a:ext cx="29997400" cy="1447800"/>
          </a:xfrm>
          <a:prstGeom prst="rect">
            <a:avLst/>
          </a:prstGeom>
        </p:spPr>
      </p:pic>
      <p:sp>
        <p:nvSpPr>
          <p:cNvPr id="1034" name="New shape"/>
          <p:cNvSpPr/>
          <p:nvPr/>
        </p:nvSpPr>
        <p:spPr>
          <a:xfrm>
            <a:off x="1460500" y="230251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560">
                <a:solidFill>
                  <a:srgbClr val="808080"/>
                </a:solidFill>
              </a:rPr>
              <a:t>Template ID: intuitivecerulean  Size: 36x24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135999" rtl="0" eaLnBrk="0" fontAlgn="base" hangingPunct="0">
        <a:spcBef>
          <a:spcPct val="0"/>
        </a:spcBef>
        <a:spcAft>
          <a:spcPct val="0"/>
        </a:spcAft>
        <a:defRPr sz="15134">
          <a:solidFill>
            <a:schemeClr val="tx2"/>
          </a:solidFill>
          <a:latin typeface="+mj-lt"/>
          <a:ea typeface="+mj-ea"/>
          <a:cs typeface="+mj-cs"/>
        </a:defRPr>
      </a:lvl1pPr>
      <a:lvl2pPr algn="ctr" defTabSz="3135999" rtl="0" eaLnBrk="0" fontAlgn="base" hangingPunct="0">
        <a:spcBef>
          <a:spcPct val="0"/>
        </a:spcBef>
        <a:spcAft>
          <a:spcPct val="0"/>
        </a:spcAft>
        <a:defRPr sz="15134">
          <a:solidFill>
            <a:schemeClr val="tx2"/>
          </a:solidFill>
          <a:latin typeface="Arial" pitchFamily="34" charset="0"/>
        </a:defRPr>
      </a:lvl2pPr>
      <a:lvl3pPr algn="ctr" defTabSz="3135999" rtl="0" eaLnBrk="0" fontAlgn="base" hangingPunct="0">
        <a:spcBef>
          <a:spcPct val="0"/>
        </a:spcBef>
        <a:spcAft>
          <a:spcPct val="0"/>
        </a:spcAft>
        <a:defRPr sz="15134">
          <a:solidFill>
            <a:schemeClr val="tx2"/>
          </a:solidFill>
          <a:latin typeface="Arial" pitchFamily="34" charset="0"/>
        </a:defRPr>
      </a:lvl3pPr>
      <a:lvl4pPr algn="ctr" defTabSz="3135999" rtl="0" eaLnBrk="0" fontAlgn="base" hangingPunct="0">
        <a:spcBef>
          <a:spcPct val="0"/>
        </a:spcBef>
        <a:spcAft>
          <a:spcPct val="0"/>
        </a:spcAft>
        <a:defRPr sz="15134">
          <a:solidFill>
            <a:schemeClr val="tx2"/>
          </a:solidFill>
          <a:latin typeface="Arial" pitchFamily="34" charset="0"/>
        </a:defRPr>
      </a:lvl4pPr>
      <a:lvl5pPr algn="ctr" defTabSz="3135999" rtl="0" eaLnBrk="0" fontAlgn="base" hangingPunct="0">
        <a:spcBef>
          <a:spcPct val="0"/>
        </a:spcBef>
        <a:spcAft>
          <a:spcPct val="0"/>
        </a:spcAft>
        <a:defRPr sz="15134">
          <a:solidFill>
            <a:schemeClr val="tx2"/>
          </a:solidFill>
          <a:latin typeface="Arial" pitchFamily="34" charset="0"/>
        </a:defRPr>
      </a:lvl5pPr>
      <a:lvl6pPr marL="304815" algn="ctr" defTabSz="3135999" rtl="0" fontAlgn="base">
        <a:spcBef>
          <a:spcPct val="0"/>
        </a:spcBef>
        <a:spcAft>
          <a:spcPct val="0"/>
        </a:spcAft>
        <a:defRPr sz="15134">
          <a:solidFill>
            <a:schemeClr val="tx2"/>
          </a:solidFill>
          <a:latin typeface="Arial" pitchFamily="34" charset="0"/>
        </a:defRPr>
      </a:lvl6pPr>
      <a:lvl7pPr marL="609630" algn="ctr" defTabSz="3135999" rtl="0" fontAlgn="base">
        <a:spcBef>
          <a:spcPct val="0"/>
        </a:spcBef>
        <a:spcAft>
          <a:spcPct val="0"/>
        </a:spcAft>
        <a:defRPr sz="15134">
          <a:solidFill>
            <a:schemeClr val="tx2"/>
          </a:solidFill>
          <a:latin typeface="Arial" pitchFamily="34" charset="0"/>
        </a:defRPr>
      </a:lvl7pPr>
      <a:lvl8pPr marL="914446" algn="ctr" defTabSz="3135999" rtl="0" fontAlgn="base">
        <a:spcBef>
          <a:spcPct val="0"/>
        </a:spcBef>
        <a:spcAft>
          <a:spcPct val="0"/>
        </a:spcAft>
        <a:defRPr sz="15134">
          <a:solidFill>
            <a:schemeClr val="tx2"/>
          </a:solidFill>
          <a:latin typeface="Arial" pitchFamily="34" charset="0"/>
        </a:defRPr>
      </a:lvl8pPr>
      <a:lvl9pPr marL="1219261" algn="ctr" defTabSz="3135999" rtl="0" fontAlgn="base">
        <a:spcBef>
          <a:spcPct val="0"/>
        </a:spcBef>
        <a:spcAft>
          <a:spcPct val="0"/>
        </a:spcAft>
        <a:defRPr sz="15134">
          <a:solidFill>
            <a:schemeClr val="tx2"/>
          </a:solidFill>
          <a:latin typeface="Arial" pitchFamily="34" charset="0"/>
        </a:defRPr>
      </a:lvl9pPr>
    </p:titleStyle>
    <p:bodyStyle>
      <a:defPPr>
        <a:defRPr kern="1200"/>
      </a:defPPr>
      <a:lvl1pPr marL="1176926" indent="-1176926" algn="l" defTabSz="3135999" rtl="0" eaLnBrk="0" fontAlgn="base" hangingPunct="0">
        <a:spcBef>
          <a:spcPct val="20000"/>
        </a:spcBef>
        <a:spcAft>
          <a:spcPct val="0"/>
        </a:spcAft>
        <a:buChar char="•"/>
        <a:defRPr sz="11001">
          <a:solidFill>
            <a:schemeClr val="tx1"/>
          </a:solidFill>
          <a:latin typeface="+mn-lt"/>
          <a:ea typeface="+mn-ea"/>
          <a:cs typeface="+mn-cs"/>
        </a:defRPr>
      </a:lvl1pPr>
      <a:lvl2pPr marL="2548594" indent="-981124" algn="l" defTabSz="3135999" rtl="0" eaLnBrk="0" fontAlgn="base" hangingPunct="0">
        <a:spcBef>
          <a:spcPct val="20000"/>
        </a:spcBef>
        <a:spcAft>
          <a:spcPct val="0"/>
        </a:spcAft>
        <a:buChar char="–"/>
        <a:defRPr sz="9600">
          <a:solidFill>
            <a:schemeClr val="tx1"/>
          </a:solidFill>
          <a:latin typeface="+mn-lt"/>
        </a:defRPr>
      </a:lvl2pPr>
      <a:lvl3pPr marL="3920263" indent="-784265" algn="l" defTabSz="3135999" rtl="0" eaLnBrk="0" fontAlgn="base" hangingPunct="0">
        <a:spcBef>
          <a:spcPct val="20000"/>
        </a:spcBef>
        <a:spcAft>
          <a:spcPct val="0"/>
        </a:spcAft>
        <a:buChar char="•"/>
        <a:defRPr sz="8200">
          <a:solidFill>
            <a:schemeClr val="tx1"/>
          </a:solidFill>
          <a:latin typeface="+mn-lt"/>
        </a:defRPr>
      </a:lvl3pPr>
      <a:lvl4pPr marL="5486674" indent="-784265" algn="l" defTabSz="3135999" rtl="0" eaLnBrk="0" fontAlgn="base" hangingPunct="0">
        <a:spcBef>
          <a:spcPct val="20000"/>
        </a:spcBef>
        <a:spcAft>
          <a:spcPct val="0"/>
        </a:spcAft>
        <a:buChar char="–"/>
        <a:defRPr sz="6934">
          <a:solidFill>
            <a:schemeClr val="tx1"/>
          </a:solidFill>
          <a:latin typeface="+mn-lt"/>
        </a:defRPr>
      </a:lvl4pPr>
      <a:lvl5pPr marL="7054145" indent="-783206" algn="l" defTabSz="3135999" rtl="0" eaLnBrk="0" fontAlgn="base" hangingPunct="0">
        <a:spcBef>
          <a:spcPct val="20000"/>
        </a:spcBef>
        <a:spcAft>
          <a:spcPct val="0"/>
        </a:spcAft>
        <a:buChar char="»"/>
        <a:defRPr sz="6934">
          <a:solidFill>
            <a:schemeClr val="tx1"/>
          </a:solidFill>
          <a:latin typeface="+mn-lt"/>
        </a:defRPr>
      </a:lvl5pPr>
      <a:lvl6pPr marL="7358960" indent="-783206" algn="l" defTabSz="3135999" rtl="0" fontAlgn="base">
        <a:spcBef>
          <a:spcPct val="20000"/>
        </a:spcBef>
        <a:spcAft>
          <a:spcPct val="0"/>
        </a:spcAft>
        <a:buChar char="»"/>
        <a:defRPr sz="6934">
          <a:solidFill>
            <a:schemeClr val="tx1"/>
          </a:solidFill>
          <a:latin typeface="+mn-lt"/>
        </a:defRPr>
      </a:lvl6pPr>
      <a:lvl7pPr marL="7663775" indent="-783206" algn="l" defTabSz="3135999" rtl="0" fontAlgn="base">
        <a:spcBef>
          <a:spcPct val="20000"/>
        </a:spcBef>
        <a:spcAft>
          <a:spcPct val="0"/>
        </a:spcAft>
        <a:buChar char="»"/>
        <a:defRPr sz="6934">
          <a:solidFill>
            <a:schemeClr val="tx1"/>
          </a:solidFill>
          <a:latin typeface="+mn-lt"/>
        </a:defRPr>
      </a:lvl7pPr>
      <a:lvl8pPr marL="7968590" indent="-783206" algn="l" defTabSz="3135999" rtl="0" fontAlgn="base">
        <a:spcBef>
          <a:spcPct val="20000"/>
        </a:spcBef>
        <a:spcAft>
          <a:spcPct val="0"/>
        </a:spcAft>
        <a:buChar char="»"/>
        <a:defRPr sz="6934">
          <a:solidFill>
            <a:schemeClr val="tx1"/>
          </a:solidFill>
          <a:latin typeface="+mn-lt"/>
        </a:defRPr>
      </a:lvl8pPr>
      <a:lvl9pPr marL="8273406" indent="-783206" algn="l" defTabSz="3135999" rtl="0" fontAlgn="base">
        <a:spcBef>
          <a:spcPct val="20000"/>
        </a:spcBef>
        <a:spcAft>
          <a:spcPct val="0"/>
        </a:spcAft>
        <a:buChar char="»"/>
        <a:defRPr sz="6934">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hyperlink" Target="https://www.matematikciler.com/" TargetMode="External"/><Relationship Id="rId3" Type="http://schemas.openxmlformats.org/officeDocument/2006/relationships/image" Target="../media/image4.png"/><Relationship Id="rId21" Type="http://schemas.openxmlformats.org/officeDocument/2006/relationships/image" Target="../media/image22.jp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5" Type="http://schemas.openxmlformats.org/officeDocument/2006/relationships/hyperlink" Target="https://www.sanatkarnavali.com/" TargetMode="External"/><Relationship Id="rId2" Type="http://schemas.openxmlformats.org/officeDocument/2006/relationships/image" Target="../media/image3.png"/><Relationship Id="rId16" Type="http://schemas.openxmlformats.org/officeDocument/2006/relationships/image" Target="../media/image17.jpe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hyperlink" Target="https://tr.wikipedia.org/" TargetMode="External"/><Relationship Id="rId5" Type="http://schemas.openxmlformats.org/officeDocument/2006/relationships/image" Target="../media/image6.png"/><Relationship Id="rId15" Type="http://schemas.openxmlformats.org/officeDocument/2006/relationships/image" Target="../media/image16.jpg"/><Relationship Id="rId23" Type="http://schemas.openxmlformats.org/officeDocument/2006/relationships/hyperlink" Target="https://evrimagaci.org/" TargetMode="External"/><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hyperlink" Target="https://www.ulakbilge.com/" TargetMode="External"/><Relationship Id="rId27" Type="http://schemas.openxmlformats.org/officeDocument/2006/relationships/hyperlink" Target="https://bilimgenc.tubitak.gov.t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32918400" cy="4316056"/>
          </a:xfrm>
          <a:prstGeom prst="rect">
            <a:avLst/>
          </a:prstGeom>
          <a:gradFill flip="none" rotWithShape="1">
            <a:gsLst>
              <a:gs pos="4000">
                <a:srgbClr val="00005C"/>
              </a:gs>
              <a:gs pos="23000">
                <a:schemeClr val="accent6">
                  <a:lumMod val="89000"/>
                </a:schemeClr>
              </a:gs>
              <a:gs pos="69000">
                <a:schemeClr val="accent6">
                  <a:lumMod val="75000"/>
                </a:schemeClr>
              </a:gs>
              <a:gs pos="97000">
                <a:schemeClr val="accent6">
                  <a:lumMod val="70000"/>
                </a:schemeClr>
              </a:gs>
            </a:gsLst>
            <a:lin ang="5400000" scaled="1"/>
            <a:tileRect/>
          </a:gradFill>
          <a:ln w="9525">
            <a:noFill/>
            <a:miter lim="800000"/>
          </a:ln>
          <a:effectLst/>
        </p:spPr>
        <p:txBody>
          <a:bodyPr lIns="91440" tIns="45720" rIns="91440" bIns="45720" anchor="ctr"/>
          <a:lstStyle>
            <a:defPPr>
              <a:defRPr kern="1200"/>
            </a:defPPr>
          </a:lstStyle>
          <a:p>
            <a:pPr algn="ctr" defTabSz="3135999"/>
            <a:endParaRPr lang="en-US" sz="3200" dirty="0">
              <a:solidFill>
                <a:schemeClr val="bg1"/>
              </a:solidFill>
            </a:endParaRPr>
          </a:p>
        </p:txBody>
      </p:sp>
      <p:sp>
        <p:nvSpPr>
          <p:cNvPr id="16" name="Text Placeholder 5">
            <a:extLst>
              <a:ext uri="{FF2B5EF4-FFF2-40B4-BE49-F238E27FC236}">
                <a16:creationId xmlns:a16="http://schemas.microsoft.com/office/drawing/2014/main" xmlns="" id="{D3B51F6E-41A5-4D7C-9B15-CDBAC096BAD1}"/>
              </a:ext>
            </a:extLst>
          </p:cNvPr>
          <p:cNvSpPr txBox="1"/>
          <p:nvPr/>
        </p:nvSpPr>
        <p:spPr>
          <a:xfrm>
            <a:off x="4877800" y="853965"/>
            <a:ext cx="23929289" cy="195829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507516">
              <a:spcBef>
                <a:spcPct val="20000"/>
              </a:spcBef>
              <a:defRPr/>
            </a:pPr>
            <a:r>
              <a:rPr lang="tr-TR" sz="9600" b="1" dirty="0">
                <a:solidFill>
                  <a:schemeClr val="bg1"/>
                </a:solidFill>
                <a:latin typeface="+mj-lt"/>
              </a:rPr>
              <a:t>FİBONACCİ DİZİSİ</a:t>
            </a:r>
            <a:endParaRPr lang="en-US" sz="9600" b="1" dirty="0">
              <a:solidFill>
                <a:schemeClr val="bg1"/>
              </a:solidFill>
              <a:latin typeface="+mj-lt"/>
            </a:endParaRPr>
          </a:p>
        </p:txBody>
      </p:sp>
      <p:pic>
        <p:nvPicPr>
          <p:cNvPr id="3" name="Resim 2" descr="logo, simge, sembol, ticari marka, metin içeren bir resim&#10;&#10;Açıklama otomatik olarak oluşturuldu">
            <a:extLst>
              <a:ext uri="{FF2B5EF4-FFF2-40B4-BE49-F238E27FC236}">
                <a16:creationId xmlns:a16="http://schemas.microsoft.com/office/drawing/2014/main" xmlns="" id="{EB86E825-00BA-D910-69C3-C6760F89FD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101" y="350878"/>
            <a:ext cx="3318999" cy="3318999"/>
          </a:xfrm>
          <a:prstGeom prst="rect">
            <a:avLst/>
          </a:prstGeom>
        </p:spPr>
      </p:pic>
      <p:pic>
        <p:nvPicPr>
          <p:cNvPr id="4" name="Resim 3">
            <a:extLst>
              <a:ext uri="{FF2B5EF4-FFF2-40B4-BE49-F238E27FC236}">
                <a16:creationId xmlns:a16="http://schemas.microsoft.com/office/drawing/2014/main" xmlns="" id="{1C09BA4E-C32B-D065-71A4-C1816C563820}"/>
              </a:ext>
            </a:extLst>
          </p:cNvPr>
          <p:cNvPicPr>
            <a:picLocks noChangeAspect="1"/>
          </p:cNvPicPr>
          <p:nvPr/>
        </p:nvPicPr>
        <p:blipFill>
          <a:blip r:embed="rId3"/>
          <a:stretch>
            <a:fillRect/>
          </a:stretch>
        </p:blipFill>
        <p:spPr>
          <a:xfrm>
            <a:off x="29125300" y="353366"/>
            <a:ext cx="3316511" cy="3316511"/>
          </a:xfrm>
          <a:prstGeom prst="rect">
            <a:avLst/>
          </a:prstGeom>
        </p:spPr>
      </p:pic>
      <p:sp>
        <p:nvSpPr>
          <p:cNvPr id="6" name="Text Placeholder 5">
            <a:extLst>
              <a:ext uri="{FF2B5EF4-FFF2-40B4-BE49-F238E27FC236}">
                <a16:creationId xmlns:a16="http://schemas.microsoft.com/office/drawing/2014/main" xmlns="" id="{0A363635-BCEE-4B55-ADB3-58433C0697E0}"/>
              </a:ext>
            </a:extLst>
          </p:cNvPr>
          <p:cNvSpPr txBox="1"/>
          <p:nvPr/>
        </p:nvSpPr>
        <p:spPr>
          <a:xfrm>
            <a:off x="12835154" y="2650574"/>
            <a:ext cx="7217611" cy="553998"/>
          </a:xfrm>
          <a:prstGeom prst="rect">
            <a:avLst/>
          </a:prstGeom>
        </p:spPr>
        <p:txBody>
          <a:bodyPr wrap="square"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r>
              <a:rPr lang="tr-TR" sz="3600" dirty="0">
                <a:solidFill>
                  <a:schemeClr val="bg1"/>
                </a:solidFill>
                <a:latin typeface="+mj-lt"/>
              </a:rPr>
              <a:t> DANIŞMAN: Prof. Dr. </a:t>
            </a:r>
            <a:r>
              <a:rPr lang="tr-TR" sz="3600" smtClean="0">
                <a:solidFill>
                  <a:schemeClr val="bg1"/>
                </a:solidFill>
                <a:latin typeface="+mj-lt"/>
              </a:rPr>
              <a:t>… …</a:t>
            </a:r>
            <a:endParaRPr lang="tr-TR" sz="3600" dirty="0">
              <a:solidFill>
                <a:schemeClr val="bg1"/>
              </a:solidFill>
              <a:latin typeface="+mj-lt"/>
            </a:endParaRPr>
          </a:p>
        </p:txBody>
      </p:sp>
      <p:sp>
        <p:nvSpPr>
          <p:cNvPr id="8" name="Metin kutusu 7">
            <a:extLst>
              <a:ext uri="{FF2B5EF4-FFF2-40B4-BE49-F238E27FC236}">
                <a16:creationId xmlns:a16="http://schemas.microsoft.com/office/drawing/2014/main" xmlns="" id="{5F344DAE-90CC-48B9-3156-1FD02EA76F78}"/>
              </a:ext>
            </a:extLst>
          </p:cNvPr>
          <p:cNvSpPr txBox="1"/>
          <p:nvPr/>
        </p:nvSpPr>
        <p:spPr>
          <a:xfrm>
            <a:off x="-15240" y="21523497"/>
            <a:ext cx="32918400" cy="422103"/>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spAutoFit/>
          </a:bodyPr>
          <a:lstStyle/>
          <a:p>
            <a:endParaRPr lang="tr-TR" dirty="0"/>
          </a:p>
        </p:txBody>
      </p:sp>
      <p:sp>
        <p:nvSpPr>
          <p:cNvPr id="12" name="Metin kutusu 11">
            <a:extLst>
              <a:ext uri="{FF2B5EF4-FFF2-40B4-BE49-F238E27FC236}">
                <a16:creationId xmlns:a16="http://schemas.microsoft.com/office/drawing/2014/main" xmlns="" id="{5DE99E3A-9DCF-4F02-217D-1FCAAAF1DBB4}"/>
              </a:ext>
            </a:extLst>
          </p:cNvPr>
          <p:cNvSpPr txBox="1"/>
          <p:nvPr/>
        </p:nvSpPr>
        <p:spPr>
          <a:xfrm>
            <a:off x="832634" y="5423699"/>
            <a:ext cx="7390102" cy="6480000"/>
          </a:xfrm>
          <a:prstGeom prst="rect">
            <a:avLst/>
          </a:prstGeom>
          <a:solidFill>
            <a:schemeClr val="bg1">
              <a:lumMod val="95000"/>
            </a:schemeClr>
          </a:solidFill>
        </p:spPr>
        <p:txBody>
          <a:bodyPr wrap="square" rtlCol="0">
            <a:spAutoFit/>
          </a:bodyPr>
          <a:lstStyle/>
          <a:p>
            <a:endParaRPr lang="tr-TR" dirty="0"/>
          </a:p>
        </p:txBody>
      </p:sp>
      <p:sp>
        <p:nvSpPr>
          <p:cNvPr id="21" name="Rectangle 10">
            <a:extLst>
              <a:ext uri="{FF2B5EF4-FFF2-40B4-BE49-F238E27FC236}">
                <a16:creationId xmlns:a16="http://schemas.microsoft.com/office/drawing/2014/main" xmlns="" id="{D199CE64-341D-4865-BAC0-9C2B0065BF53}"/>
              </a:ext>
            </a:extLst>
          </p:cNvPr>
          <p:cNvSpPr>
            <a:spLocks noChangeArrowheads="1"/>
          </p:cNvSpPr>
          <p:nvPr/>
        </p:nvSpPr>
        <p:spPr bwMode="auto">
          <a:xfrm>
            <a:off x="861658" y="4813855"/>
            <a:ext cx="7372518" cy="705023"/>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a:noFill/>
            <a:miter lim="800000"/>
          </a:ln>
        </p:spPr>
        <p:txBody>
          <a:bodyPr wrap="none" lIns="182880" tIns="48768" rIns="182880" bIns="45709" anchor="ctr" anchorCtr="0"/>
          <a:lstStyle>
            <a:defPPr>
              <a:defRPr kern="1200"/>
            </a:defPPr>
          </a:lstStyle>
          <a:p>
            <a:pPr algn="ctr" defTabSz="3135215">
              <a:defRPr/>
            </a:pPr>
            <a:r>
              <a:rPr lang="tr-TR" sz="2800" b="1" dirty="0">
                <a:solidFill>
                  <a:schemeClr val="bg1"/>
                </a:solidFill>
                <a:latin typeface="+mj-lt"/>
              </a:rPr>
              <a:t>GİRİŞ</a:t>
            </a:r>
            <a:endParaRPr lang="en-US" sz="2800" b="1" dirty="0">
              <a:solidFill>
                <a:schemeClr val="bg1"/>
              </a:solidFill>
              <a:latin typeface="+mj-lt"/>
            </a:endParaRPr>
          </a:p>
        </p:txBody>
      </p:sp>
      <p:pic>
        <p:nvPicPr>
          <p:cNvPr id="32" name="Resim 31">
            <a:extLst>
              <a:ext uri="{FF2B5EF4-FFF2-40B4-BE49-F238E27FC236}">
                <a16:creationId xmlns:a16="http://schemas.microsoft.com/office/drawing/2014/main" xmlns="" id="{D2B677D8-16B1-91B2-11B6-06DFF0CC005D}"/>
              </a:ext>
            </a:extLst>
          </p:cNvPr>
          <p:cNvPicPr>
            <a:picLocks noChangeAspect="1"/>
          </p:cNvPicPr>
          <p:nvPr/>
        </p:nvPicPr>
        <p:blipFill>
          <a:blip r:embed="rId4"/>
          <a:stretch>
            <a:fillRect/>
          </a:stretch>
        </p:blipFill>
        <p:spPr>
          <a:xfrm>
            <a:off x="8739858" y="5482295"/>
            <a:ext cx="7395089" cy="5490505"/>
          </a:xfrm>
          <a:prstGeom prst="rect">
            <a:avLst/>
          </a:prstGeom>
        </p:spPr>
      </p:pic>
      <p:pic>
        <p:nvPicPr>
          <p:cNvPr id="33" name="Resim 32">
            <a:extLst>
              <a:ext uri="{FF2B5EF4-FFF2-40B4-BE49-F238E27FC236}">
                <a16:creationId xmlns:a16="http://schemas.microsoft.com/office/drawing/2014/main" xmlns="" id="{ADE78F38-238D-65B0-C2B1-141CCFB2D7EB}"/>
              </a:ext>
            </a:extLst>
          </p:cNvPr>
          <p:cNvPicPr>
            <a:picLocks noChangeAspect="1"/>
          </p:cNvPicPr>
          <p:nvPr/>
        </p:nvPicPr>
        <p:blipFill>
          <a:blip r:embed="rId4"/>
          <a:stretch>
            <a:fillRect/>
          </a:stretch>
        </p:blipFill>
        <p:spPr>
          <a:xfrm>
            <a:off x="8739858" y="11479164"/>
            <a:ext cx="7395089" cy="9777491"/>
          </a:xfrm>
          <a:prstGeom prst="rect">
            <a:avLst/>
          </a:prstGeom>
        </p:spPr>
      </p:pic>
      <p:pic>
        <p:nvPicPr>
          <p:cNvPr id="34" name="Resim 33">
            <a:extLst>
              <a:ext uri="{FF2B5EF4-FFF2-40B4-BE49-F238E27FC236}">
                <a16:creationId xmlns:a16="http://schemas.microsoft.com/office/drawing/2014/main" xmlns="" id="{D468EE56-B521-5CBB-096D-9C409081025B}"/>
              </a:ext>
            </a:extLst>
          </p:cNvPr>
          <p:cNvPicPr>
            <a:picLocks noChangeAspect="1"/>
          </p:cNvPicPr>
          <p:nvPr/>
        </p:nvPicPr>
        <p:blipFill>
          <a:blip r:embed="rId4"/>
          <a:stretch>
            <a:fillRect/>
          </a:stretch>
        </p:blipFill>
        <p:spPr>
          <a:xfrm>
            <a:off x="24757434" y="4816573"/>
            <a:ext cx="7395089" cy="11597494"/>
          </a:xfrm>
          <a:prstGeom prst="rect">
            <a:avLst/>
          </a:prstGeom>
        </p:spPr>
      </p:pic>
      <p:sp>
        <p:nvSpPr>
          <p:cNvPr id="41" name="Metin kutusu 40">
            <a:extLst>
              <a:ext uri="{FF2B5EF4-FFF2-40B4-BE49-F238E27FC236}">
                <a16:creationId xmlns:a16="http://schemas.microsoft.com/office/drawing/2014/main" xmlns="" id="{360E7ED9-D2BE-C529-037C-E68EB1B80F37}"/>
              </a:ext>
            </a:extLst>
          </p:cNvPr>
          <p:cNvSpPr txBox="1"/>
          <p:nvPr/>
        </p:nvSpPr>
        <p:spPr>
          <a:xfrm>
            <a:off x="1143000" y="5582191"/>
            <a:ext cx="6781799" cy="3231654"/>
          </a:xfrm>
          <a:prstGeom prst="rect">
            <a:avLst/>
          </a:prstGeom>
          <a:noFill/>
        </p:spPr>
        <p:txBody>
          <a:bodyPr wrap="square" rtlCol="0">
            <a:spAutoFit/>
          </a:bodyPr>
          <a:lstStyle/>
          <a:p>
            <a:r>
              <a:rPr lang="tr-TR" sz="2000" b="0" i="0" dirty="0">
                <a:solidFill>
                  <a:srgbClr val="222222"/>
                </a:solidFill>
                <a:effectLst/>
                <a:latin typeface="+mn-lt"/>
              </a:rPr>
              <a:t>    İtalyan matematikçi </a:t>
            </a:r>
            <a:r>
              <a:rPr lang="tr-TR" sz="2000" b="1" i="0" dirty="0">
                <a:solidFill>
                  <a:srgbClr val="222222"/>
                </a:solidFill>
                <a:effectLst/>
                <a:latin typeface="+mn-lt"/>
              </a:rPr>
              <a:t>Leonardo </a:t>
            </a:r>
            <a:r>
              <a:rPr lang="tr-TR" sz="2000" b="1" i="0" dirty="0" err="1">
                <a:solidFill>
                  <a:srgbClr val="222222"/>
                </a:solidFill>
                <a:effectLst/>
                <a:latin typeface="+mn-lt"/>
              </a:rPr>
              <a:t>Fibonacci</a:t>
            </a:r>
            <a:r>
              <a:rPr lang="tr-TR" sz="2000" b="0" i="0" dirty="0" err="1">
                <a:solidFill>
                  <a:srgbClr val="222222"/>
                </a:solidFill>
                <a:effectLst/>
                <a:latin typeface="+mn-lt"/>
              </a:rPr>
              <a:t>‘den</a:t>
            </a:r>
            <a:r>
              <a:rPr lang="tr-TR" sz="2000" b="0" i="0" dirty="0">
                <a:solidFill>
                  <a:srgbClr val="222222"/>
                </a:solidFill>
                <a:effectLst/>
                <a:latin typeface="+mn-lt"/>
              </a:rPr>
              <a:t> adını alır. </a:t>
            </a:r>
            <a:r>
              <a:rPr lang="tr-TR" sz="2000" dirty="0" err="1">
                <a:latin typeface="+mn-lt"/>
              </a:rPr>
              <a:t>Fibonacci</a:t>
            </a:r>
            <a:r>
              <a:rPr lang="tr-TR" sz="2000" dirty="0">
                <a:latin typeface="+mn-lt"/>
              </a:rPr>
              <a:t> dizisi</a:t>
            </a:r>
            <a:r>
              <a:rPr lang="tr-TR" sz="2000" b="0" i="0" dirty="0">
                <a:solidFill>
                  <a:srgbClr val="222222"/>
                </a:solidFill>
                <a:effectLst/>
                <a:latin typeface="+mn-lt"/>
              </a:rPr>
              <a:t>, 0 ve 1 ile başlayan ve her sayının kendisinden önce gelen iki sayının toplanması ile elde edildiği bir sayı dizisidir. Yani</a:t>
            </a:r>
          </a:p>
          <a:p>
            <a:r>
              <a:rPr lang="tr-TR" sz="2000" b="0" dirty="0">
                <a:solidFill>
                  <a:srgbClr val="222222"/>
                </a:solidFill>
                <a:effectLst/>
                <a:latin typeface="+mn-lt"/>
              </a:rPr>
              <a:t>0, 1, 1, 2, 3, 5, 8, 13, 21, 34, 55,  89…</a:t>
            </a:r>
          </a:p>
          <a:p>
            <a:r>
              <a:rPr lang="tr-TR" sz="2000" dirty="0">
                <a:solidFill>
                  <a:srgbClr val="222222"/>
                </a:solidFill>
                <a:latin typeface="+mn-lt"/>
              </a:rPr>
              <a:t>ş</a:t>
            </a:r>
            <a:r>
              <a:rPr lang="tr-TR" sz="2000" b="0" i="0" dirty="0">
                <a:solidFill>
                  <a:srgbClr val="202122"/>
                </a:solidFill>
                <a:effectLst/>
                <a:latin typeface="+mn-lt"/>
              </a:rPr>
              <a:t>eklinde devam eder. </a:t>
            </a:r>
          </a:p>
          <a:p>
            <a:r>
              <a:rPr lang="tr-TR" sz="2000" dirty="0">
                <a:solidFill>
                  <a:srgbClr val="202122"/>
                </a:solidFill>
                <a:latin typeface="+mn-lt"/>
              </a:rPr>
              <a:t>    </a:t>
            </a:r>
            <a:r>
              <a:rPr lang="tr-TR" sz="2000" b="0" i="0" dirty="0" err="1">
                <a:solidFill>
                  <a:srgbClr val="222222"/>
                </a:solidFill>
                <a:effectLst/>
                <a:latin typeface="+mn-lt"/>
              </a:rPr>
              <a:t>Fibonacci</a:t>
            </a:r>
            <a:r>
              <a:rPr lang="tr-TR" sz="2000" b="0" i="0" dirty="0">
                <a:solidFill>
                  <a:srgbClr val="222222"/>
                </a:solidFill>
                <a:effectLst/>
                <a:latin typeface="+mn-lt"/>
              </a:rPr>
              <a:t> sayı dizisinin kuralını matematiksel olarak ifade etmede </a:t>
            </a:r>
            <a:r>
              <a:rPr lang="tr-TR" sz="2000" b="0" i="0" dirty="0" err="1">
                <a:solidFill>
                  <a:srgbClr val="222222"/>
                </a:solidFill>
                <a:effectLst/>
                <a:latin typeface="+mn-lt"/>
              </a:rPr>
              <a:t>n’inci</a:t>
            </a:r>
            <a:r>
              <a:rPr lang="tr-TR" sz="2000" b="0" i="0" dirty="0">
                <a:solidFill>
                  <a:srgbClr val="222222"/>
                </a:solidFill>
                <a:effectLst/>
                <a:latin typeface="+mn-lt"/>
              </a:rPr>
              <a:t> </a:t>
            </a:r>
            <a:r>
              <a:rPr lang="tr-TR" sz="2000" b="0" i="0" dirty="0" err="1">
                <a:solidFill>
                  <a:srgbClr val="222222"/>
                </a:solidFill>
                <a:effectLst/>
                <a:latin typeface="+mn-lt"/>
              </a:rPr>
              <a:t>Fibonacci</a:t>
            </a:r>
            <a:r>
              <a:rPr lang="tr-TR" sz="2000" b="0" i="0" dirty="0">
                <a:solidFill>
                  <a:srgbClr val="222222"/>
                </a:solidFill>
                <a:effectLst/>
                <a:latin typeface="+mn-lt"/>
              </a:rPr>
              <a:t> sayısını F(n) olarak gösterelim. Buna göre </a:t>
            </a:r>
            <a:r>
              <a:rPr lang="tr-TR" sz="2000" b="1" i="0" dirty="0" err="1">
                <a:solidFill>
                  <a:srgbClr val="222222"/>
                </a:solidFill>
                <a:effectLst/>
                <a:latin typeface="+mn-lt"/>
              </a:rPr>
              <a:t>fibonacci</a:t>
            </a:r>
            <a:r>
              <a:rPr lang="tr-TR" sz="2000" b="1" i="0" dirty="0">
                <a:solidFill>
                  <a:srgbClr val="222222"/>
                </a:solidFill>
                <a:effectLst/>
                <a:latin typeface="+mn-lt"/>
              </a:rPr>
              <a:t> sayı dizisi genel terimi</a:t>
            </a:r>
            <a:r>
              <a:rPr lang="tr-TR" sz="2000" b="0" i="0" dirty="0">
                <a:solidFill>
                  <a:srgbClr val="222222"/>
                </a:solidFill>
                <a:effectLst/>
                <a:latin typeface="+mn-lt"/>
              </a:rPr>
              <a:t> şu şekilde yazılır:</a:t>
            </a:r>
            <a:endParaRPr lang="tr-TR" sz="2000" dirty="0">
              <a:solidFill>
                <a:srgbClr val="222222"/>
              </a:solidFill>
              <a:latin typeface="+mn-lt"/>
            </a:endParaRPr>
          </a:p>
        </p:txBody>
      </p:sp>
      <p:pic>
        <p:nvPicPr>
          <p:cNvPr id="48" name="Resim 47">
            <a:extLst>
              <a:ext uri="{FF2B5EF4-FFF2-40B4-BE49-F238E27FC236}">
                <a16:creationId xmlns:a16="http://schemas.microsoft.com/office/drawing/2014/main" xmlns="" id="{4E81D29F-BB7C-8B7C-033F-1E55947AE18A}"/>
              </a:ext>
            </a:extLst>
          </p:cNvPr>
          <p:cNvPicPr>
            <a:picLocks noChangeAspect="1"/>
          </p:cNvPicPr>
          <p:nvPr/>
        </p:nvPicPr>
        <p:blipFill>
          <a:blip r:embed="rId5"/>
          <a:stretch>
            <a:fillRect/>
          </a:stretch>
        </p:blipFill>
        <p:spPr>
          <a:xfrm>
            <a:off x="1807882" y="8921324"/>
            <a:ext cx="5159251" cy="986801"/>
          </a:xfrm>
          <a:prstGeom prst="rect">
            <a:avLst/>
          </a:prstGeom>
        </p:spPr>
      </p:pic>
      <p:pic>
        <p:nvPicPr>
          <p:cNvPr id="50" name="Resim 49">
            <a:extLst>
              <a:ext uri="{FF2B5EF4-FFF2-40B4-BE49-F238E27FC236}">
                <a16:creationId xmlns:a16="http://schemas.microsoft.com/office/drawing/2014/main" xmlns="" id="{0A33CCDC-DD1C-67E1-B4A6-C2507DA08F13}"/>
              </a:ext>
            </a:extLst>
          </p:cNvPr>
          <p:cNvPicPr>
            <a:picLocks noChangeAspect="1"/>
          </p:cNvPicPr>
          <p:nvPr/>
        </p:nvPicPr>
        <p:blipFill>
          <a:blip r:embed="rId6"/>
          <a:stretch>
            <a:fillRect/>
          </a:stretch>
        </p:blipFill>
        <p:spPr>
          <a:xfrm>
            <a:off x="1911253" y="10282561"/>
            <a:ext cx="5101480" cy="1075678"/>
          </a:xfrm>
          <a:prstGeom prst="rect">
            <a:avLst/>
          </a:prstGeom>
        </p:spPr>
      </p:pic>
      <p:pic>
        <p:nvPicPr>
          <p:cNvPr id="51" name="Resim 50">
            <a:extLst>
              <a:ext uri="{FF2B5EF4-FFF2-40B4-BE49-F238E27FC236}">
                <a16:creationId xmlns:a16="http://schemas.microsoft.com/office/drawing/2014/main" xmlns="" id="{A5C8A3C9-3E42-4F4B-0448-806800B9BD41}"/>
              </a:ext>
            </a:extLst>
          </p:cNvPr>
          <p:cNvPicPr>
            <a:picLocks noChangeAspect="1"/>
          </p:cNvPicPr>
          <p:nvPr/>
        </p:nvPicPr>
        <p:blipFill>
          <a:blip r:embed="rId7"/>
          <a:stretch>
            <a:fillRect/>
          </a:stretch>
        </p:blipFill>
        <p:spPr>
          <a:xfrm>
            <a:off x="851328" y="12151568"/>
            <a:ext cx="7388992" cy="9105087"/>
          </a:xfrm>
          <a:prstGeom prst="rect">
            <a:avLst/>
          </a:prstGeom>
        </p:spPr>
      </p:pic>
      <p:sp>
        <p:nvSpPr>
          <p:cNvPr id="53" name="Rectangle 10">
            <a:extLst>
              <a:ext uri="{FF2B5EF4-FFF2-40B4-BE49-F238E27FC236}">
                <a16:creationId xmlns:a16="http://schemas.microsoft.com/office/drawing/2014/main" xmlns="" id="{9C44F754-E767-CC81-17A4-E23ED65ED29A}"/>
              </a:ext>
            </a:extLst>
          </p:cNvPr>
          <p:cNvSpPr>
            <a:spLocks noChangeArrowheads="1"/>
          </p:cNvSpPr>
          <p:nvPr/>
        </p:nvSpPr>
        <p:spPr bwMode="auto">
          <a:xfrm>
            <a:off x="850218" y="12151568"/>
            <a:ext cx="7390102" cy="705023"/>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a:noFill/>
            <a:miter lim="800000"/>
          </a:ln>
        </p:spPr>
        <p:txBody>
          <a:bodyPr wrap="none" lIns="182880" tIns="48768" rIns="182880" bIns="45709" anchor="ctr" anchorCtr="0"/>
          <a:lstStyle>
            <a:defPPr>
              <a:defRPr kern="1200"/>
            </a:defPPr>
          </a:lstStyle>
          <a:p>
            <a:pPr algn="ctr" defTabSz="3135215">
              <a:defRPr/>
            </a:pPr>
            <a:r>
              <a:rPr lang="tr-TR" sz="2800" b="1" dirty="0">
                <a:solidFill>
                  <a:schemeClr val="bg1"/>
                </a:solidFill>
                <a:latin typeface="+mj-lt"/>
              </a:rPr>
              <a:t>FİBONACCİ VE ALTIN ORAN</a:t>
            </a:r>
            <a:endParaRPr lang="en-US" sz="2800" b="1" dirty="0">
              <a:solidFill>
                <a:schemeClr val="bg1"/>
              </a:solidFill>
              <a:latin typeface="+mj-lt"/>
            </a:endParaRPr>
          </a:p>
        </p:txBody>
      </p:sp>
      <p:sp>
        <p:nvSpPr>
          <p:cNvPr id="54" name="AutoShape 6">
            <a:extLst>
              <a:ext uri="{FF2B5EF4-FFF2-40B4-BE49-F238E27FC236}">
                <a16:creationId xmlns:a16="http://schemas.microsoft.com/office/drawing/2014/main" xmlns="" id="{9D98C335-FB3A-585F-20D5-8BE94763F46E}"/>
              </a:ext>
            </a:extLst>
          </p:cNvPr>
          <p:cNvSpPr>
            <a:spLocks noChangeAspect="1" noChangeArrowheads="1"/>
          </p:cNvSpPr>
          <p:nvPr/>
        </p:nvSpPr>
        <p:spPr bwMode="auto">
          <a:xfrm>
            <a:off x="16306800" y="10820400"/>
            <a:ext cx="533400" cy="533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5" name="Metin kutusu 54">
            <a:extLst>
              <a:ext uri="{FF2B5EF4-FFF2-40B4-BE49-F238E27FC236}">
                <a16:creationId xmlns:a16="http://schemas.microsoft.com/office/drawing/2014/main" xmlns="" id="{86D4D6C5-71FC-2315-A3EB-89D9D308CE60}"/>
              </a:ext>
            </a:extLst>
          </p:cNvPr>
          <p:cNvSpPr txBox="1"/>
          <p:nvPr/>
        </p:nvSpPr>
        <p:spPr>
          <a:xfrm>
            <a:off x="990600" y="12934720"/>
            <a:ext cx="7049426" cy="8402300"/>
          </a:xfrm>
          <a:prstGeom prst="rect">
            <a:avLst/>
          </a:prstGeom>
          <a:noFill/>
        </p:spPr>
        <p:txBody>
          <a:bodyPr wrap="square" rtlCol="0">
            <a:spAutoFit/>
          </a:bodyPr>
          <a:lstStyle/>
          <a:p>
            <a:r>
              <a:rPr lang="tr-TR" sz="2000" b="1" dirty="0">
                <a:latin typeface="+mn-lt"/>
              </a:rPr>
              <a:t>ALTIN ORAN NEDİR ?</a:t>
            </a:r>
          </a:p>
          <a:p>
            <a:r>
              <a:rPr lang="tr-TR" sz="2000" b="1" i="0" dirty="0">
                <a:solidFill>
                  <a:srgbClr val="202122"/>
                </a:solidFill>
                <a:effectLst/>
                <a:latin typeface="+mn-lt"/>
              </a:rPr>
              <a:t>  Altın oran</a:t>
            </a:r>
            <a:r>
              <a:rPr lang="tr-TR" sz="2000" b="0" i="0" dirty="0">
                <a:solidFill>
                  <a:srgbClr val="202122"/>
                </a:solidFill>
                <a:effectLst/>
                <a:latin typeface="+mn-lt"/>
              </a:rPr>
              <a:t>, matematikte iki miktardan büyük olanın küçüğe oranı, miktarların toplamının miktarları büyük olanına oranı ile aynı ise altın orandır. Altın oran aynı zamanda antik çağdan bu yana sanat ve mimaride en iyi uyum ve oranları veren düzen bağıntısı olarak kabul edilmekteydi.</a:t>
            </a:r>
          </a:p>
          <a:p>
            <a:endParaRPr lang="tr-TR" sz="2000" dirty="0">
              <a:solidFill>
                <a:srgbClr val="202122"/>
              </a:solidFill>
              <a:latin typeface="+mn-lt"/>
            </a:endParaRPr>
          </a:p>
          <a:p>
            <a:r>
              <a:rPr lang="tr-TR" sz="2000" dirty="0">
                <a:solidFill>
                  <a:srgbClr val="202122"/>
                </a:solidFill>
                <a:latin typeface="+mn-lt"/>
              </a:rPr>
              <a:t>a&gt;b olmak üzere altın oranın matematiksel gösterimi:</a:t>
            </a:r>
          </a:p>
          <a:p>
            <a:endParaRPr lang="tr-TR" sz="2000" b="0" i="0" dirty="0">
              <a:solidFill>
                <a:srgbClr val="202122"/>
              </a:solidFill>
              <a:effectLst/>
              <a:latin typeface="+mn-lt"/>
            </a:endParaRPr>
          </a:p>
          <a:p>
            <a:endParaRPr lang="tr-TR" sz="2000" b="1" dirty="0">
              <a:latin typeface="+mn-lt"/>
            </a:endParaRPr>
          </a:p>
          <a:p>
            <a:endParaRPr lang="tr-TR" sz="2000" b="1" dirty="0">
              <a:latin typeface="+mn-lt"/>
            </a:endParaRPr>
          </a:p>
          <a:p>
            <a:r>
              <a:rPr lang="tr-TR" sz="2000" dirty="0">
                <a:latin typeface="+mn-lt"/>
              </a:rPr>
              <a:t>Bu oran </a:t>
            </a:r>
            <a:r>
              <a:rPr lang="tr-TR" sz="2000" b="0" i="0" dirty="0">
                <a:solidFill>
                  <a:srgbClr val="292929"/>
                </a:solidFill>
                <a:effectLst/>
                <a:latin typeface="+mn-lt"/>
              </a:rPr>
              <a:t>1.6180’dir . Aslında bu oran mutlak değildir. </a:t>
            </a:r>
            <a:r>
              <a:rPr lang="tr-TR" sz="2000" b="0" i="0" dirty="0" err="1">
                <a:solidFill>
                  <a:srgbClr val="292929"/>
                </a:solidFill>
                <a:effectLst/>
                <a:latin typeface="+mn-lt"/>
              </a:rPr>
              <a:t>Fibonacci</a:t>
            </a:r>
            <a:r>
              <a:rPr lang="tr-TR" sz="2000" b="0" i="0" dirty="0">
                <a:solidFill>
                  <a:srgbClr val="292929"/>
                </a:solidFill>
                <a:effectLst/>
                <a:latin typeface="+mn-lt"/>
              </a:rPr>
              <a:t> Serisi'nin başlarında oran daha büyük bir hata payına sahiptir; ancak sayılar büyüdükçe, iki sayı arasındaki oran da 1.6180 sayısına giderek daha fazla yakınsar.</a:t>
            </a:r>
          </a:p>
          <a:p>
            <a:r>
              <a:rPr lang="tr-TR" sz="2000" dirty="0">
                <a:solidFill>
                  <a:srgbClr val="292929"/>
                </a:solidFill>
                <a:latin typeface="+mn-lt"/>
              </a:rPr>
              <a:t>F = </a:t>
            </a:r>
            <a:r>
              <a:rPr lang="tr-TR" sz="2000" b="0" dirty="0">
                <a:solidFill>
                  <a:srgbClr val="222222"/>
                </a:solidFill>
                <a:effectLst/>
                <a:latin typeface="+mn-lt"/>
              </a:rPr>
              <a:t>0, 1, 1, 2, 3, 5, 8, 13, 21, 34, 55,  89… şeklindek</a:t>
            </a:r>
            <a:r>
              <a:rPr lang="tr-TR" sz="2000" dirty="0">
                <a:solidFill>
                  <a:srgbClr val="222222"/>
                </a:solidFill>
                <a:latin typeface="+mn-lt"/>
              </a:rPr>
              <a:t>i </a:t>
            </a:r>
            <a:r>
              <a:rPr lang="tr-TR" sz="2000" dirty="0" err="1">
                <a:solidFill>
                  <a:srgbClr val="222222"/>
                </a:solidFill>
                <a:latin typeface="+mn-lt"/>
              </a:rPr>
              <a:t>Fibonacci</a:t>
            </a:r>
            <a:r>
              <a:rPr lang="tr-TR" sz="2000" dirty="0">
                <a:solidFill>
                  <a:srgbClr val="222222"/>
                </a:solidFill>
                <a:latin typeface="+mn-lt"/>
              </a:rPr>
              <a:t> dizisindeki sayılar </a:t>
            </a:r>
            <a:r>
              <a:rPr lang="tr-TR" sz="2000" b="0" i="0" dirty="0">
                <a:solidFill>
                  <a:srgbClr val="202122"/>
                </a:solidFill>
                <a:effectLst/>
                <a:latin typeface="+mn-lt"/>
              </a:rPr>
              <a:t>birbirleriyle oranlandığında altın oran ortaya çıkar, yani bir sayı kendisinden önceki sayıya bölündüğünde </a:t>
            </a:r>
            <a:r>
              <a:rPr lang="tr-TR" sz="2000" b="0" i="0" u="none" strike="noStrike" dirty="0">
                <a:effectLst/>
                <a:latin typeface="+mn-lt"/>
              </a:rPr>
              <a:t>altın orana </a:t>
            </a:r>
            <a:r>
              <a:rPr lang="tr-TR" sz="2000" b="0" i="0" dirty="0">
                <a:solidFill>
                  <a:srgbClr val="202122"/>
                </a:solidFill>
                <a:effectLst/>
                <a:latin typeface="+mn-lt"/>
              </a:rPr>
              <a:t>gittikçe yaklaşan bir dizi elde edilir.</a:t>
            </a:r>
          </a:p>
          <a:p>
            <a:r>
              <a:rPr lang="tr-TR" sz="2000" dirty="0">
                <a:solidFill>
                  <a:srgbClr val="202122"/>
                </a:solidFill>
                <a:latin typeface="+mn-lt"/>
              </a:rPr>
              <a:t>Örneğin:</a:t>
            </a:r>
          </a:p>
          <a:p>
            <a:r>
              <a:rPr lang="tr-TR" sz="2000" b="0" i="0" dirty="0">
                <a:solidFill>
                  <a:srgbClr val="202122"/>
                </a:solidFill>
                <a:effectLst/>
                <a:latin typeface="+mn-lt"/>
              </a:rPr>
              <a:t>21/13 = 1,6153</a:t>
            </a:r>
          </a:p>
          <a:p>
            <a:r>
              <a:rPr lang="tr-TR" sz="2000" dirty="0">
                <a:solidFill>
                  <a:srgbClr val="202122"/>
                </a:solidFill>
                <a:latin typeface="+mn-lt"/>
              </a:rPr>
              <a:t>34/21 = 1,6190</a:t>
            </a:r>
          </a:p>
          <a:p>
            <a:r>
              <a:rPr lang="tr-TR" sz="2000" b="0" i="0" dirty="0">
                <a:solidFill>
                  <a:srgbClr val="202122"/>
                </a:solidFill>
                <a:effectLst/>
                <a:latin typeface="+mn-lt"/>
              </a:rPr>
              <a:t>55/34 = 1,6176</a:t>
            </a:r>
          </a:p>
          <a:p>
            <a:r>
              <a:rPr lang="tr-TR" sz="2000" dirty="0">
                <a:solidFill>
                  <a:srgbClr val="202122"/>
                </a:solidFill>
                <a:latin typeface="+mn-lt"/>
              </a:rPr>
              <a:t>89/55 = 1,6181</a:t>
            </a:r>
          </a:p>
          <a:p>
            <a:r>
              <a:rPr lang="tr-TR" sz="2000" dirty="0">
                <a:solidFill>
                  <a:srgbClr val="202122"/>
                </a:solidFill>
                <a:latin typeface="+mn-lt"/>
              </a:rPr>
              <a:t>elde ettiğimiz bu serinin altın orana gittikçe yaklaşan bir dizi olduğunu kolayca görebiliriz.</a:t>
            </a:r>
            <a:endParaRPr lang="tr-TR" sz="2000" b="0" i="0" dirty="0">
              <a:solidFill>
                <a:srgbClr val="202122"/>
              </a:solidFill>
              <a:effectLst/>
              <a:latin typeface="+mn-lt"/>
            </a:endParaRPr>
          </a:p>
        </p:txBody>
      </p:sp>
      <p:pic>
        <p:nvPicPr>
          <p:cNvPr id="57" name="Resim 56">
            <a:extLst>
              <a:ext uri="{FF2B5EF4-FFF2-40B4-BE49-F238E27FC236}">
                <a16:creationId xmlns:a16="http://schemas.microsoft.com/office/drawing/2014/main" xmlns="" id="{66FB13AF-A1C5-3AB2-094E-1F1A335D840D}"/>
              </a:ext>
            </a:extLst>
          </p:cNvPr>
          <p:cNvPicPr>
            <a:picLocks noChangeAspect="1"/>
          </p:cNvPicPr>
          <p:nvPr/>
        </p:nvPicPr>
        <p:blipFill>
          <a:blip r:embed="rId8"/>
          <a:stretch>
            <a:fillRect/>
          </a:stretch>
        </p:blipFill>
        <p:spPr>
          <a:xfrm>
            <a:off x="1143000" y="15612258"/>
            <a:ext cx="2225233" cy="624894"/>
          </a:xfrm>
          <a:prstGeom prst="rect">
            <a:avLst/>
          </a:prstGeom>
        </p:spPr>
      </p:pic>
      <p:pic>
        <p:nvPicPr>
          <p:cNvPr id="61" name="Resim 60">
            <a:extLst>
              <a:ext uri="{FF2B5EF4-FFF2-40B4-BE49-F238E27FC236}">
                <a16:creationId xmlns:a16="http://schemas.microsoft.com/office/drawing/2014/main" xmlns="" id="{E9EBECDB-2EE4-9776-E1F3-4ACC290D8072}"/>
              </a:ext>
            </a:extLst>
          </p:cNvPr>
          <p:cNvPicPr>
            <a:picLocks noChangeAspect="1"/>
          </p:cNvPicPr>
          <p:nvPr/>
        </p:nvPicPr>
        <p:blipFill>
          <a:blip r:embed="rId9"/>
          <a:stretch>
            <a:fillRect/>
          </a:stretch>
        </p:blipFill>
        <p:spPr>
          <a:xfrm>
            <a:off x="3803287" y="15554144"/>
            <a:ext cx="2149026" cy="678239"/>
          </a:xfrm>
          <a:prstGeom prst="rect">
            <a:avLst/>
          </a:prstGeom>
        </p:spPr>
      </p:pic>
      <p:sp>
        <p:nvSpPr>
          <p:cNvPr id="2" name="Rectangle 10">
            <a:extLst>
              <a:ext uri="{FF2B5EF4-FFF2-40B4-BE49-F238E27FC236}">
                <a16:creationId xmlns:a16="http://schemas.microsoft.com/office/drawing/2014/main" xmlns="" id="{54DD394F-968D-14B0-E645-EE63501AE508}"/>
              </a:ext>
            </a:extLst>
          </p:cNvPr>
          <p:cNvSpPr>
            <a:spLocks noChangeArrowheads="1"/>
          </p:cNvSpPr>
          <p:nvPr/>
        </p:nvSpPr>
        <p:spPr bwMode="auto">
          <a:xfrm>
            <a:off x="8742351" y="4809820"/>
            <a:ext cx="7390102" cy="705023"/>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a:noFill/>
            <a:miter lim="800000"/>
          </a:ln>
        </p:spPr>
        <p:txBody>
          <a:bodyPr wrap="none" lIns="182880" tIns="48768" rIns="182880" bIns="45709" anchor="ctr" anchorCtr="0"/>
          <a:lstStyle>
            <a:defPPr>
              <a:defRPr kern="1200"/>
            </a:defPPr>
          </a:lstStyle>
          <a:p>
            <a:pPr algn="ctr" defTabSz="3135215">
              <a:defRPr/>
            </a:pPr>
            <a:r>
              <a:rPr lang="tr-TR" sz="2800" b="1" dirty="0">
                <a:solidFill>
                  <a:schemeClr val="bg1"/>
                </a:solidFill>
                <a:latin typeface="+mj-lt"/>
              </a:rPr>
              <a:t>FİBONACCİ (ALTIN) SPİRALİ</a:t>
            </a:r>
            <a:endParaRPr lang="en-US" sz="2800" b="1" dirty="0">
              <a:solidFill>
                <a:schemeClr val="bg1"/>
              </a:solidFill>
              <a:latin typeface="+mj-lt"/>
            </a:endParaRPr>
          </a:p>
        </p:txBody>
      </p:sp>
      <p:sp>
        <p:nvSpPr>
          <p:cNvPr id="5" name="Metin kutusu 4">
            <a:extLst>
              <a:ext uri="{FF2B5EF4-FFF2-40B4-BE49-F238E27FC236}">
                <a16:creationId xmlns:a16="http://schemas.microsoft.com/office/drawing/2014/main" xmlns="" id="{87AB3B58-546A-5706-FFA7-178623A65BDD}"/>
              </a:ext>
            </a:extLst>
          </p:cNvPr>
          <p:cNvSpPr txBox="1"/>
          <p:nvPr/>
        </p:nvSpPr>
        <p:spPr>
          <a:xfrm>
            <a:off x="8927989" y="5619531"/>
            <a:ext cx="6921610" cy="1323439"/>
          </a:xfrm>
          <a:prstGeom prst="rect">
            <a:avLst/>
          </a:prstGeom>
          <a:noFill/>
        </p:spPr>
        <p:txBody>
          <a:bodyPr wrap="square" rtlCol="0">
            <a:spAutoFit/>
          </a:bodyPr>
          <a:lstStyle/>
          <a:p>
            <a:r>
              <a:rPr lang="tr-TR" sz="2000" dirty="0">
                <a:solidFill>
                  <a:srgbClr val="202122"/>
                </a:solidFill>
                <a:latin typeface="+mn-lt"/>
              </a:rPr>
              <a:t>Ke</a:t>
            </a:r>
            <a:r>
              <a:rPr lang="tr-TR" sz="2000" b="0" i="0" dirty="0">
                <a:solidFill>
                  <a:srgbClr val="202122"/>
                </a:solidFill>
                <a:effectLst/>
                <a:latin typeface="+mn-lt"/>
              </a:rPr>
              <a:t>nar uzunlukları ardışık </a:t>
            </a:r>
            <a:r>
              <a:rPr lang="es-ES" sz="2000" b="0" i="0" dirty="0">
                <a:solidFill>
                  <a:srgbClr val="202122"/>
                </a:solidFill>
                <a:effectLst/>
                <a:latin typeface="+mn-lt"/>
              </a:rPr>
              <a:t>1, 1, 2, 3, 5, 8, 13, 21 ve 34</a:t>
            </a:r>
            <a:r>
              <a:rPr lang="tr-TR" sz="2000" b="0" i="0" dirty="0">
                <a:solidFill>
                  <a:srgbClr val="202122"/>
                </a:solidFill>
                <a:effectLst/>
                <a:latin typeface="+mn-lt"/>
              </a:rPr>
              <a:t> </a:t>
            </a:r>
            <a:r>
              <a:rPr lang="tr-TR" sz="2000" b="0" i="0" dirty="0" err="1">
                <a:solidFill>
                  <a:srgbClr val="202122"/>
                </a:solidFill>
                <a:effectLst/>
                <a:latin typeface="+mn-lt"/>
              </a:rPr>
              <a:t>Fibonacci</a:t>
            </a:r>
            <a:r>
              <a:rPr lang="tr-TR" sz="2000" b="0" i="0" dirty="0">
                <a:solidFill>
                  <a:srgbClr val="202122"/>
                </a:solidFill>
                <a:effectLst/>
                <a:latin typeface="+mn-lt"/>
              </a:rPr>
              <a:t> sayıları olan karelerden bir dikdörtgen oluştu</a:t>
            </a:r>
            <a:r>
              <a:rPr lang="tr-TR" sz="2000" dirty="0">
                <a:latin typeface="+mn-lt"/>
              </a:rPr>
              <a:t>ralım. Bu dikdörtgende </a:t>
            </a:r>
            <a:r>
              <a:rPr lang="tr-TR" sz="2000" b="0" i="0" dirty="0">
                <a:solidFill>
                  <a:srgbClr val="202122"/>
                </a:solidFill>
                <a:effectLst/>
                <a:latin typeface="+mn-lt"/>
              </a:rPr>
              <a:t>karelerinin dairesel karşı köşe bağlantılarının çizimiyle </a:t>
            </a:r>
            <a:r>
              <a:rPr lang="tr-TR" sz="2000" dirty="0" err="1">
                <a:solidFill>
                  <a:srgbClr val="202122"/>
                </a:solidFill>
                <a:latin typeface="+mn-lt"/>
              </a:rPr>
              <a:t>fibonacci</a:t>
            </a:r>
            <a:r>
              <a:rPr lang="tr-TR" sz="2000" dirty="0">
                <a:solidFill>
                  <a:srgbClr val="202122"/>
                </a:solidFill>
                <a:latin typeface="+mn-lt"/>
              </a:rPr>
              <a:t> (altın) spiral elde edilir.</a:t>
            </a:r>
            <a:endParaRPr lang="tr-TR" sz="2000" dirty="0">
              <a:latin typeface="+mn-lt"/>
            </a:endParaRPr>
          </a:p>
        </p:txBody>
      </p:sp>
      <p:pic>
        <p:nvPicPr>
          <p:cNvPr id="23" name="Resim 22" descr="siyah, karanlık içeren bir resim&#10;&#10;Açıklama otomatik olarak oluşturuldu">
            <a:extLst>
              <a:ext uri="{FF2B5EF4-FFF2-40B4-BE49-F238E27FC236}">
                <a16:creationId xmlns:a16="http://schemas.microsoft.com/office/drawing/2014/main" xmlns="" id="{860AE067-556D-A5CF-C690-89E3689BD8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19137" y="7152346"/>
            <a:ext cx="3256139" cy="2062221"/>
          </a:xfrm>
          <a:prstGeom prst="rect">
            <a:avLst/>
          </a:prstGeom>
        </p:spPr>
      </p:pic>
      <p:sp>
        <p:nvSpPr>
          <p:cNvPr id="24" name="Metin kutusu 23">
            <a:extLst>
              <a:ext uri="{FF2B5EF4-FFF2-40B4-BE49-F238E27FC236}">
                <a16:creationId xmlns:a16="http://schemas.microsoft.com/office/drawing/2014/main" xmlns="" id="{D0E94588-4AAD-E0BF-85E2-50421D42FB83}"/>
              </a:ext>
            </a:extLst>
          </p:cNvPr>
          <p:cNvSpPr txBox="1"/>
          <p:nvPr/>
        </p:nvSpPr>
        <p:spPr>
          <a:xfrm>
            <a:off x="8927989" y="9525000"/>
            <a:ext cx="6921610" cy="1323439"/>
          </a:xfrm>
          <a:prstGeom prst="rect">
            <a:avLst/>
          </a:prstGeom>
          <a:noFill/>
        </p:spPr>
        <p:txBody>
          <a:bodyPr wrap="square" rtlCol="0">
            <a:spAutoFit/>
          </a:bodyPr>
          <a:lstStyle/>
          <a:p>
            <a:r>
              <a:rPr lang="tr-TR" sz="2000" b="0" i="0" dirty="0">
                <a:solidFill>
                  <a:srgbClr val="1F1F1F"/>
                </a:solidFill>
                <a:effectLst/>
                <a:latin typeface="+mn-lt"/>
              </a:rPr>
              <a:t>Altın oran, </a:t>
            </a:r>
            <a:r>
              <a:rPr lang="tr-TR" sz="2000" b="0" i="0" dirty="0">
                <a:solidFill>
                  <a:srgbClr val="040C28"/>
                </a:solidFill>
                <a:effectLst/>
                <a:latin typeface="+mn-lt"/>
              </a:rPr>
              <a:t>sanat, matematik, mimari, mühendislik başta olmak üzere birçok alanda kullanılan bir hesaplama sistemidir.</a:t>
            </a:r>
            <a:r>
              <a:rPr lang="tr-TR" sz="2000" dirty="0">
                <a:solidFill>
                  <a:srgbClr val="1F1F1F"/>
                </a:solidFill>
                <a:latin typeface="+mn-lt"/>
              </a:rPr>
              <a:t> Aynı zamanda insan vücudunda ve doğanın bir çok yerinde altın oran görülmektedir.</a:t>
            </a:r>
          </a:p>
        </p:txBody>
      </p:sp>
      <p:sp>
        <p:nvSpPr>
          <p:cNvPr id="26" name="Rectangle 10">
            <a:extLst>
              <a:ext uri="{FF2B5EF4-FFF2-40B4-BE49-F238E27FC236}">
                <a16:creationId xmlns:a16="http://schemas.microsoft.com/office/drawing/2014/main" xmlns="" id="{9CFF5A29-C652-313D-074C-E1CD54D9841F}"/>
              </a:ext>
            </a:extLst>
          </p:cNvPr>
          <p:cNvSpPr>
            <a:spLocks noChangeArrowheads="1"/>
          </p:cNvSpPr>
          <p:nvPr/>
        </p:nvSpPr>
        <p:spPr bwMode="auto">
          <a:xfrm>
            <a:off x="8744845" y="11350245"/>
            <a:ext cx="7390102" cy="705023"/>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a:noFill/>
            <a:miter lim="800000"/>
          </a:ln>
        </p:spPr>
        <p:txBody>
          <a:bodyPr wrap="none" lIns="182880" tIns="48768" rIns="182880" bIns="45709" anchor="ctr" anchorCtr="0"/>
          <a:lstStyle>
            <a:defPPr>
              <a:defRPr kern="1200"/>
            </a:defPPr>
          </a:lstStyle>
          <a:p>
            <a:pPr algn="ctr" defTabSz="3135215">
              <a:defRPr/>
            </a:pPr>
            <a:r>
              <a:rPr lang="tr-TR" sz="2800" b="1" dirty="0">
                <a:solidFill>
                  <a:schemeClr val="bg1"/>
                </a:solidFill>
                <a:latin typeface="+mj-lt"/>
              </a:rPr>
              <a:t>DOĞADA ALTIN ORAN</a:t>
            </a:r>
            <a:endParaRPr lang="en-US" sz="2800" b="1" dirty="0">
              <a:solidFill>
                <a:schemeClr val="bg1"/>
              </a:solidFill>
              <a:latin typeface="+mj-lt"/>
            </a:endParaRPr>
          </a:p>
        </p:txBody>
      </p:sp>
      <p:sp>
        <p:nvSpPr>
          <p:cNvPr id="27" name="Metin kutusu 26">
            <a:extLst>
              <a:ext uri="{FF2B5EF4-FFF2-40B4-BE49-F238E27FC236}">
                <a16:creationId xmlns:a16="http://schemas.microsoft.com/office/drawing/2014/main" xmlns="" id="{EC3DA4AB-CEB4-CECD-7A34-1F8E9A298DA8}"/>
              </a:ext>
            </a:extLst>
          </p:cNvPr>
          <p:cNvSpPr txBox="1"/>
          <p:nvPr/>
        </p:nvSpPr>
        <p:spPr>
          <a:xfrm>
            <a:off x="8757442" y="12151568"/>
            <a:ext cx="2908197" cy="1938992"/>
          </a:xfrm>
          <a:prstGeom prst="rect">
            <a:avLst/>
          </a:prstGeom>
          <a:noFill/>
        </p:spPr>
        <p:txBody>
          <a:bodyPr wrap="square" rtlCol="0">
            <a:spAutoFit/>
          </a:bodyPr>
          <a:lstStyle/>
          <a:p>
            <a:r>
              <a:rPr lang="tr-TR" sz="2000" dirty="0">
                <a:solidFill>
                  <a:srgbClr val="333333"/>
                </a:solidFill>
                <a:latin typeface="+mn-lt"/>
              </a:rPr>
              <a:t>-Bir d</a:t>
            </a:r>
            <a:r>
              <a:rPr lang="tr-TR" sz="2000" b="0" i="0" dirty="0">
                <a:solidFill>
                  <a:srgbClr val="333333"/>
                </a:solidFill>
                <a:effectLst/>
                <a:latin typeface="+mn-lt"/>
              </a:rPr>
              <a:t>eniz kabuğunun yapısı incelendiğinde bir eğrilik tespit edilmiş ve bu eğriliğin tanjantının altın oran olduğu görülmüştür.</a:t>
            </a:r>
            <a:endParaRPr lang="tr-TR" sz="2000" dirty="0">
              <a:latin typeface="+mn-lt"/>
            </a:endParaRPr>
          </a:p>
        </p:txBody>
      </p:sp>
      <p:pic>
        <p:nvPicPr>
          <p:cNvPr id="37" name="Resim 36" descr="dikdörtgen, kare, kalıp, desen, düzen, tasarım içeren bir resim&#10;&#10;Açıklama otomatik olarak oluşturuldu">
            <a:extLst>
              <a:ext uri="{FF2B5EF4-FFF2-40B4-BE49-F238E27FC236}">
                <a16:creationId xmlns:a16="http://schemas.microsoft.com/office/drawing/2014/main" xmlns="" id="{0084C0F4-792B-05E5-9671-7A71626955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58357" y="7195135"/>
            <a:ext cx="3256139" cy="1976644"/>
          </a:xfrm>
          <a:prstGeom prst="rect">
            <a:avLst/>
          </a:prstGeom>
        </p:spPr>
      </p:pic>
      <p:pic>
        <p:nvPicPr>
          <p:cNvPr id="44" name="Resim 43" descr="omurgasız, ince derili bir ahtapot cinsi, deniz omurgasızları, kafadanbacaklı bir deniz helezonu içeren bir resim&#10;&#10;Açıklama otomatik olarak oluşturuldu">
            <a:extLst>
              <a:ext uri="{FF2B5EF4-FFF2-40B4-BE49-F238E27FC236}">
                <a16:creationId xmlns:a16="http://schemas.microsoft.com/office/drawing/2014/main" xmlns="" id="{276C642A-13F4-7C52-D589-FF6C244CE7E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155017" y="12191888"/>
            <a:ext cx="2665000" cy="1758111"/>
          </a:xfrm>
          <a:prstGeom prst="rect">
            <a:avLst/>
          </a:prstGeom>
        </p:spPr>
      </p:pic>
      <p:pic>
        <p:nvPicPr>
          <p:cNvPr id="46" name="Resim 45" descr="çiçek, bitki, gün çiçeği, ay çiçeği, ayçekirdeği içeren bir resim&#10;&#10;Açıklama otomatik olarak oluşturuldu">
            <a:extLst>
              <a:ext uri="{FF2B5EF4-FFF2-40B4-BE49-F238E27FC236}">
                <a16:creationId xmlns:a16="http://schemas.microsoft.com/office/drawing/2014/main" xmlns="" id="{78EE76F9-D49C-6159-9DD8-44C3E7FA279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69124" y="15463743"/>
            <a:ext cx="3378489" cy="1894912"/>
          </a:xfrm>
          <a:prstGeom prst="rect">
            <a:avLst/>
          </a:prstGeom>
        </p:spPr>
      </p:pic>
      <p:pic>
        <p:nvPicPr>
          <p:cNvPr id="52" name="Resim 51" descr="daire, kalıp, desen, düzen, simetri, bakışım, tasarım içeren bir resim&#10;&#10;Açıklama otomatik olarak oluşturuldu">
            <a:extLst>
              <a:ext uri="{FF2B5EF4-FFF2-40B4-BE49-F238E27FC236}">
                <a16:creationId xmlns:a16="http://schemas.microsoft.com/office/drawing/2014/main" xmlns="" id="{1859D816-E5E0-D377-D83E-496FD238221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59622" y="15463743"/>
            <a:ext cx="3315654" cy="1894912"/>
          </a:xfrm>
          <a:prstGeom prst="rect">
            <a:avLst/>
          </a:prstGeom>
        </p:spPr>
      </p:pic>
      <p:sp>
        <p:nvSpPr>
          <p:cNvPr id="56" name="Metin kutusu 55">
            <a:extLst>
              <a:ext uri="{FF2B5EF4-FFF2-40B4-BE49-F238E27FC236}">
                <a16:creationId xmlns:a16="http://schemas.microsoft.com/office/drawing/2014/main" xmlns="" id="{A848BC8A-F70F-FBED-DA81-CCD1F6DA7753}"/>
              </a:ext>
            </a:extLst>
          </p:cNvPr>
          <p:cNvSpPr txBox="1"/>
          <p:nvPr/>
        </p:nvSpPr>
        <p:spPr>
          <a:xfrm>
            <a:off x="8765000" y="14119396"/>
            <a:ext cx="6810832" cy="1323439"/>
          </a:xfrm>
          <a:prstGeom prst="rect">
            <a:avLst/>
          </a:prstGeom>
          <a:noFill/>
        </p:spPr>
        <p:txBody>
          <a:bodyPr wrap="square" rtlCol="0">
            <a:spAutoFit/>
          </a:bodyPr>
          <a:lstStyle/>
          <a:p>
            <a:r>
              <a:rPr lang="tr-TR" sz="2000" dirty="0">
                <a:latin typeface="+mn-lt"/>
              </a:rPr>
              <a:t>-</a:t>
            </a:r>
            <a:r>
              <a:rPr lang="tr-TR" sz="2000" b="0" i="0" dirty="0">
                <a:solidFill>
                  <a:srgbClr val="212529"/>
                </a:solidFill>
                <a:effectLst/>
                <a:latin typeface="+mn-lt"/>
              </a:rPr>
              <a:t>Ayçiçeğinin başındaki tohuma dönüşen minik çiçekler, saat yönünde ve saat yönünün aksi istikamette çok sayıda spiral oluşturur. Buradaki saat yönü ve tersindeki spiral sayısı altın oranı verir.</a:t>
            </a:r>
            <a:endParaRPr lang="tr-TR" sz="2000" dirty="0">
              <a:latin typeface="+mn-lt"/>
            </a:endParaRPr>
          </a:p>
        </p:txBody>
      </p:sp>
      <p:sp>
        <p:nvSpPr>
          <p:cNvPr id="58" name="Metin kutusu 57">
            <a:extLst>
              <a:ext uri="{FF2B5EF4-FFF2-40B4-BE49-F238E27FC236}">
                <a16:creationId xmlns:a16="http://schemas.microsoft.com/office/drawing/2014/main" xmlns="" id="{E679CEEF-0E97-3667-6B2E-07D10A33BB89}"/>
              </a:ext>
            </a:extLst>
          </p:cNvPr>
          <p:cNvSpPr txBox="1"/>
          <p:nvPr/>
        </p:nvSpPr>
        <p:spPr>
          <a:xfrm>
            <a:off x="8928238" y="18555758"/>
            <a:ext cx="3226779" cy="2246769"/>
          </a:xfrm>
          <a:prstGeom prst="rect">
            <a:avLst/>
          </a:prstGeom>
          <a:noFill/>
        </p:spPr>
        <p:txBody>
          <a:bodyPr wrap="square" rtlCol="0">
            <a:spAutoFit/>
          </a:bodyPr>
          <a:lstStyle/>
          <a:p>
            <a:r>
              <a:rPr lang="tr-TR" sz="2000" dirty="0">
                <a:latin typeface="+mn-lt"/>
              </a:rPr>
              <a:t>Hatta akciğerde bile.</a:t>
            </a:r>
            <a:r>
              <a:rPr lang="tr-TR" sz="2000" b="0" i="0" dirty="0">
                <a:solidFill>
                  <a:srgbClr val="1F1F1F"/>
                </a:solidFill>
                <a:effectLst/>
                <a:latin typeface="+mn-lt"/>
              </a:rPr>
              <a:t> Soluk borusu, sağ ve sol olmak üzere iki ana bronşa ayrılır. </a:t>
            </a:r>
            <a:r>
              <a:rPr lang="tr-TR" sz="2000" b="0" i="0" dirty="0">
                <a:solidFill>
                  <a:srgbClr val="040C28"/>
                </a:solidFill>
                <a:effectLst/>
                <a:latin typeface="+mn-lt"/>
              </a:rPr>
              <a:t>Sağdaki kısa bronşun, soldaki uzun bronşa oranı her zaman 1/1,618'dir</a:t>
            </a:r>
            <a:r>
              <a:rPr lang="tr-TR" sz="1600" b="0" i="0" dirty="0">
                <a:solidFill>
                  <a:srgbClr val="1F1F1F"/>
                </a:solidFill>
                <a:effectLst/>
                <a:latin typeface="+mn-lt"/>
              </a:rPr>
              <a:t>.</a:t>
            </a:r>
            <a:endParaRPr lang="tr-TR" sz="2000" dirty="0">
              <a:latin typeface="+mn-lt"/>
            </a:endParaRPr>
          </a:p>
        </p:txBody>
      </p:sp>
      <p:pic>
        <p:nvPicPr>
          <p:cNvPr id="60" name="Resim 59" descr="çizim içeren bir resim&#10;&#10;Açıklama otomatik olarak oluşturuldu">
            <a:extLst>
              <a:ext uri="{FF2B5EF4-FFF2-40B4-BE49-F238E27FC236}">
                <a16:creationId xmlns:a16="http://schemas.microsoft.com/office/drawing/2014/main" xmlns="" id="{6BC356E1-8636-38D5-106F-83A4F50F44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901752" y="18547318"/>
            <a:ext cx="2431394" cy="2037481"/>
          </a:xfrm>
          <a:prstGeom prst="rect">
            <a:avLst/>
          </a:prstGeom>
        </p:spPr>
      </p:pic>
      <p:pic>
        <p:nvPicPr>
          <p:cNvPr id="2048" name="Resim 2047">
            <a:extLst>
              <a:ext uri="{FF2B5EF4-FFF2-40B4-BE49-F238E27FC236}">
                <a16:creationId xmlns:a16="http://schemas.microsoft.com/office/drawing/2014/main" xmlns="" id="{D7D70AE2-7993-C063-7DDB-0A8E0E051E4E}"/>
              </a:ext>
            </a:extLst>
          </p:cNvPr>
          <p:cNvPicPr>
            <a:picLocks noChangeAspect="1"/>
          </p:cNvPicPr>
          <p:nvPr/>
        </p:nvPicPr>
        <p:blipFill>
          <a:blip r:embed="rId4"/>
          <a:stretch>
            <a:fillRect/>
          </a:stretch>
        </p:blipFill>
        <p:spPr>
          <a:xfrm>
            <a:off x="16749893" y="5514843"/>
            <a:ext cx="7395089" cy="15773402"/>
          </a:xfrm>
          <a:prstGeom prst="rect">
            <a:avLst/>
          </a:prstGeom>
        </p:spPr>
      </p:pic>
      <p:pic>
        <p:nvPicPr>
          <p:cNvPr id="2049" name="Resim 2048">
            <a:extLst>
              <a:ext uri="{FF2B5EF4-FFF2-40B4-BE49-F238E27FC236}">
                <a16:creationId xmlns:a16="http://schemas.microsoft.com/office/drawing/2014/main" xmlns="" id="{FB5FFA24-7BBC-6A01-5734-409100A5CF3C}"/>
              </a:ext>
            </a:extLst>
          </p:cNvPr>
          <p:cNvPicPr>
            <a:picLocks noChangeAspect="1"/>
          </p:cNvPicPr>
          <p:nvPr/>
        </p:nvPicPr>
        <p:blipFill>
          <a:blip r:embed="rId4"/>
          <a:stretch>
            <a:fillRect/>
          </a:stretch>
        </p:blipFill>
        <p:spPr>
          <a:xfrm>
            <a:off x="24745994" y="18882549"/>
            <a:ext cx="7395089" cy="2373148"/>
          </a:xfrm>
          <a:prstGeom prst="rect">
            <a:avLst/>
          </a:prstGeom>
        </p:spPr>
      </p:pic>
      <p:sp>
        <p:nvSpPr>
          <p:cNvPr id="2051" name="Rectangle 10">
            <a:extLst>
              <a:ext uri="{FF2B5EF4-FFF2-40B4-BE49-F238E27FC236}">
                <a16:creationId xmlns:a16="http://schemas.microsoft.com/office/drawing/2014/main" xmlns="" id="{B5B09C89-51B6-926E-3076-32DE50E87F86}"/>
              </a:ext>
            </a:extLst>
          </p:cNvPr>
          <p:cNvSpPr>
            <a:spLocks noChangeArrowheads="1"/>
          </p:cNvSpPr>
          <p:nvPr/>
        </p:nvSpPr>
        <p:spPr bwMode="auto">
          <a:xfrm>
            <a:off x="16754366" y="4816573"/>
            <a:ext cx="7402056" cy="705023"/>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a:noFill/>
            <a:miter lim="800000"/>
          </a:ln>
        </p:spPr>
        <p:txBody>
          <a:bodyPr wrap="none" lIns="182880" tIns="48768" rIns="182880" bIns="45709" anchor="ctr" anchorCtr="0"/>
          <a:lstStyle>
            <a:defPPr>
              <a:defRPr kern="1200"/>
            </a:defPPr>
          </a:lstStyle>
          <a:p>
            <a:pPr algn="ctr" defTabSz="3135215">
              <a:defRPr/>
            </a:pPr>
            <a:r>
              <a:rPr lang="tr-TR" sz="2800" b="1" dirty="0">
                <a:solidFill>
                  <a:schemeClr val="bg1"/>
                </a:solidFill>
                <a:latin typeface="+mj-lt"/>
              </a:rPr>
              <a:t>SANAT VE MİMARİDE ALTIN ORAN</a:t>
            </a:r>
            <a:endParaRPr lang="en-US" sz="2800" b="1" dirty="0">
              <a:solidFill>
                <a:schemeClr val="bg1"/>
              </a:solidFill>
              <a:latin typeface="+mj-lt"/>
            </a:endParaRPr>
          </a:p>
        </p:txBody>
      </p:sp>
      <p:sp>
        <p:nvSpPr>
          <p:cNvPr id="2052" name="Rectangle 10">
            <a:extLst>
              <a:ext uri="{FF2B5EF4-FFF2-40B4-BE49-F238E27FC236}">
                <a16:creationId xmlns:a16="http://schemas.microsoft.com/office/drawing/2014/main" xmlns="" id="{DAD8AC8D-F69C-444F-5BC9-D81DC3DEF18F}"/>
              </a:ext>
            </a:extLst>
          </p:cNvPr>
          <p:cNvSpPr>
            <a:spLocks noChangeArrowheads="1"/>
          </p:cNvSpPr>
          <p:nvPr/>
        </p:nvSpPr>
        <p:spPr bwMode="auto">
          <a:xfrm>
            <a:off x="24757434" y="18167415"/>
            <a:ext cx="7390102" cy="705023"/>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a:noFill/>
            <a:miter lim="800000"/>
          </a:ln>
        </p:spPr>
        <p:txBody>
          <a:bodyPr wrap="none" lIns="182880" tIns="48768" rIns="182880" bIns="45709" anchor="ctr" anchorCtr="0"/>
          <a:lstStyle>
            <a:defPPr>
              <a:defRPr kern="1200"/>
            </a:defPPr>
          </a:lstStyle>
          <a:p>
            <a:pPr algn="ctr" defTabSz="3135215">
              <a:defRPr/>
            </a:pPr>
            <a:r>
              <a:rPr lang="tr-TR" sz="2800" b="1" dirty="0">
                <a:solidFill>
                  <a:schemeClr val="bg1"/>
                </a:solidFill>
                <a:latin typeface="+mj-lt"/>
              </a:rPr>
              <a:t>KAYNAKÇA</a:t>
            </a:r>
            <a:endParaRPr lang="en-US" sz="2800" b="1" dirty="0">
              <a:solidFill>
                <a:schemeClr val="bg1"/>
              </a:solidFill>
              <a:latin typeface="+mj-lt"/>
            </a:endParaRPr>
          </a:p>
        </p:txBody>
      </p:sp>
      <p:sp>
        <p:nvSpPr>
          <p:cNvPr id="2054" name="Rectangle 10">
            <a:extLst>
              <a:ext uri="{FF2B5EF4-FFF2-40B4-BE49-F238E27FC236}">
                <a16:creationId xmlns:a16="http://schemas.microsoft.com/office/drawing/2014/main" xmlns="" id="{61253472-CC82-B099-8E14-1D62F7A68A65}"/>
              </a:ext>
            </a:extLst>
          </p:cNvPr>
          <p:cNvSpPr>
            <a:spLocks noChangeArrowheads="1"/>
          </p:cNvSpPr>
          <p:nvPr/>
        </p:nvSpPr>
        <p:spPr bwMode="auto">
          <a:xfrm>
            <a:off x="24745994" y="4816573"/>
            <a:ext cx="7390102" cy="705023"/>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a:noFill/>
            <a:miter lim="800000"/>
          </a:ln>
        </p:spPr>
        <p:txBody>
          <a:bodyPr wrap="none" lIns="182880" tIns="48768" rIns="182880" bIns="45709" anchor="ctr" anchorCtr="0"/>
          <a:lstStyle>
            <a:defPPr>
              <a:defRPr kern="1200"/>
            </a:defPPr>
          </a:lstStyle>
          <a:p>
            <a:pPr algn="ctr" defTabSz="3135215">
              <a:defRPr/>
            </a:pPr>
            <a:r>
              <a:rPr lang="tr-TR" sz="2800" b="1" dirty="0">
                <a:solidFill>
                  <a:schemeClr val="bg1"/>
                </a:solidFill>
                <a:latin typeface="+mj-lt"/>
              </a:rPr>
              <a:t>FİBONACCİ’NİN TAVŞAN PROBLEMİ</a:t>
            </a:r>
          </a:p>
        </p:txBody>
      </p:sp>
      <p:sp>
        <p:nvSpPr>
          <p:cNvPr id="7" name="Metin kutusu 6">
            <a:extLst>
              <a:ext uri="{FF2B5EF4-FFF2-40B4-BE49-F238E27FC236}">
                <a16:creationId xmlns:a16="http://schemas.microsoft.com/office/drawing/2014/main" xmlns="" id="{47DE7625-B7CC-B88C-BB4B-5399AA214F98}"/>
              </a:ext>
            </a:extLst>
          </p:cNvPr>
          <p:cNvSpPr txBox="1"/>
          <p:nvPr/>
        </p:nvSpPr>
        <p:spPr>
          <a:xfrm>
            <a:off x="16840200" y="5619531"/>
            <a:ext cx="7292828" cy="1323439"/>
          </a:xfrm>
          <a:prstGeom prst="rect">
            <a:avLst/>
          </a:prstGeom>
          <a:noFill/>
        </p:spPr>
        <p:txBody>
          <a:bodyPr wrap="square" rtlCol="0">
            <a:spAutoFit/>
          </a:bodyPr>
          <a:lstStyle/>
          <a:p>
            <a:r>
              <a:rPr lang="tr-TR" sz="2000" dirty="0"/>
              <a:t>Doğada ve insan vücudunda olduğu gibi sanat ve mimaride de bir çok alanda kullanılmıştır. İşte bunlarda birkaçının örneği şu şekildedir:</a:t>
            </a:r>
          </a:p>
          <a:p>
            <a:endParaRPr lang="tr-TR" sz="2000" dirty="0"/>
          </a:p>
        </p:txBody>
      </p:sp>
      <p:sp>
        <p:nvSpPr>
          <p:cNvPr id="9" name="Metin kutusu 8">
            <a:extLst>
              <a:ext uri="{FF2B5EF4-FFF2-40B4-BE49-F238E27FC236}">
                <a16:creationId xmlns:a16="http://schemas.microsoft.com/office/drawing/2014/main" xmlns="" id="{3192D09B-792C-45AE-E8F2-CE102C31D044}"/>
              </a:ext>
            </a:extLst>
          </p:cNvPr>
          <p:cNvSpPr txBox="1"/>
          <p:nvPr/>
        </p:nvSpPr>
        <p:spPr>
          <a:xfrm>
            <a:off x="16835212" y="6561942"/>
            <a:ext cx="4929703" cy="2268763"/>
          </a:xfrm>
          <a:prstGeom prst="rect">
            <a:avLst/>
          </a:prstGeom>
          <a:noFill/>
        </p:spPr>
        <p:txBody>
          <a:bodyPr wrap="square" rtlCol="0">
            <a:spAutoFit/>
          </a:bodyPr>
          <a:lstStyle/>
          <a:p>
            <a:r>
              <a:rPr lang="tr-TR" sz="2000" dirty="0"/>
              <a:t>Leonardo da Vinci'nin eserleri </a:t>
            </a:r>
            <a:r>
              <a:rPr lang="tr-TR" sz="2000" b="1" dirty="0"/>
              <a:t>Mona Lisa</a:t>
            </a:r>
            <a:r>
              <a:rPr lang="tr-TR" sz="2000" dirty="0"/>
              <a:t>, altın oran kullanarak yapılandırılmıştır. Yüzün üst kısmı ile alt kısmı arasındaki oran, altın orana yakındır. Ayrıca, Mona Lisa'nın boyutları da altın orana yakın bir oran kullanılarak belirlenmiştir</a:t>
            </a:r>
          </a:p>
          <a:p>
            <a:endParaRPr lang="tr-TR" dirty="0"/>
          </a:p>
        </p:txBody>
      </p:sp>
      <p:pic>
        <p:nvPicPr>
          <p:cNvPr id="11" name="Resim 10" descr="resim, insan yüzü, portre, kadın içeren bir resim&#10;&#10;Açıklama otomatik olarak oluşturuldu">
            <a:extLst>
              <a:ext uri="{FF2B5EF4-FFF2-40B4-BE49-F238E27FC236}">
                <a16:creationId xmlns:a16="http://schemas.microsoft.com/office/drawing/2014/main" xmlns="" id="{4F13B461-3E08-7D36-5F47-7B51FEF9368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098000" y="6437772"/>
            <a:ext cx="1406625" cy="2096628"/>
          </a:xfrm>
          <a:prstGeom prst="rect">
            <a:avLst/>
          </a:prstGeom>
        </p:spPr>
      </p:pic>
      <p:pic>
        <p:nvPicPr>
          <p:cNvPr id="14" name="Resim 13" descr="resim, sanat, iç mekan, duvar içeren bir resim&#10;&#10;Açıklama otomatik olarak oluşturuldu">
            <a:extLst>
              <a:ext uri="{FF2B5EF4-FFF2-40B4-BE49-F238E27FC236}">
                <a16:creationId xmlns:a16="http://schemas.microsoft.com/office/drawing/2014/main" xmlns="" id="{668B56B6-8842-3520-5EB4-8579EACBD18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872924" y="8880289"/>
            <a:ext cx="3445102" cy="2268763"/>
          </a:xfrm>
          <a:prstGeom prst="rect">
            <a:avLst/>
          </a:prstGeom>
        </p:spPr>
      </p:pic>
      <p:sp>
        <p:nvSpPr>
          <p:cNvPr id="15" name="Metin kutusu 14">
            <a:extLst>
              <a:ext uri="{FF2B5EF4-FFF2-40B4-BE49-F238E27FC236}">
                <a16:creationId xmlns:a16="http://schemas.microsoft.com/office/drawing/2014/main" xmlns="" id="{13C3335A-3FE3-E36D-9610-793AB0B0DE97}"/>
              </a:ext>
            </a:extLst>
          </p:cNvPr>
          <p:cNvSpPr txBox="1"/>
          <p:nvPr/>
        </p:nvSpPr>
        <p:spPr>
          <a:xfrm>
            <a:off x="20437977" y="8717565"/>
            <a:ext cx="3881190" cy="2554545"/>
          </a:xfrm>
          <a:prstGeom prst="rect">
            <a:avLst/>
          </a:prstGeom>
          <a:noFill/>
        </p:spPr>
        <p:txBody>
          <a:bodyPr wrap="square" rtlCol="0">
            <a:spAutoFit/>
          </a:bodyPr>
          <a:lstStyle/>
          <a:p>
            <a:r>
              <a:rPr lang="tr-TR" sz="2000" b="1" dirty="0"/>
              <a:t>Son Akşam Yemeği Ayini </a:t>
            </a:r>
            <a:r>
              <a:rPr lang="tr-TR" sz="2000" dirty="0"/>
              <a:t>eserinde, Dali altın oranı kullanarak tabloyu yapılandırmıştır. İsa'nın başı ve bedeni arasındaki oran, altın oran oranına yakındır. Ayrıca, Masa ve İsa arasındaki oranlar da altın orana yakındır. </a:t>
            </a:r>
          </a:p>
        </p:txBody>
      </p:sp>
      <p:sp>
        <p:nvSpPr>
          <p:cNvPr id="17" name="Metin kutusu 16">
            <a:extLst>
              <a:ext uri="{FF2B5EF4-FFF2-40B4-BE49-F238E27FC236}">
                <a16:creationId xmlns:a16="http://schemas.microsoft.com/office/drawing/2014/main" xmlns="" id="{C84CDEBE-9B10-8DCA-38D1-0B6302AEBB98}"/>
              </a:ext>
            </a:extLst>
          </p:cNvPr>
          <p:cNvSpPr txBox="1"/>
          <p:nvPr/>
        </p:nvSpPr>
        <p:spPr>
          <a:xfrm>
            <a:off x="16828945" y="11397667"/>
            <a:ext cx="3857701" cy="1938992"/>
          </a:xfrm>
          <a:prstGeom prst="rect">
            <a:avLst/>
          </a:prstGeom>
          <a:noFill/>
        </p:spPr>
        <p:txBody>
          <a:bodyPr wrap="square" rtlCol="0">
            <a:spAutoFit/>
          </a:bodyPr>
          <a:lstStyle/>
          <a:p>
            <a:r>
              <a:rPr lang="tr-TR" sz="2000" b="0" i="0" dirty="0">
                <a:effectLst/>
                <a:latin typeface="+mn-lt"/>
              </a:rPr>
              <a:t> Nasıl yapıldığı hala bir gizem olan </a:t>
            </a:r>
            <a:r>
              <a:rPr lang="tr-TR" sz="2000" b="1" dirty="0" err="1">
                <a:latin typeface="+mn-lt"/>
              </a:rPr>
              <a:t>Giza</a:t>
            </a:r>
            <a:r>
              <a:rPr lang="tr-TR" sz="2000" b="1" dirty="0">
                <a:latin typeface="+mn-lt"/>
              </a:rPr>
              <a:t> Piramitleri</a:t>
            </a:r>
            <a:r>
              <a:rPr lang="tr-TR" sz="2000" dirty="0">
                <a:latin typeface="+mn-lt"/>
              </a:rPr>
              <a:t>, büyük </a:t>
            </a:r>
            <a:r>
              <a:rPr lang="tr-TR" sz="2000" b="0" i="0" dirty="0">
                <a:effectLst/>
                <a:latin typeface="+mn-lt"/>
              </a:rPr>
              <a:t>bir düzen ve oransal uyum vardır. Piramitlerin yüksekliklerinin tabanları ile oranı bize altın oranı vermektedir.</a:t>
            </a:r>
            <a:endParaRPr lang="tr-TR" sz="2000" dirty="0">
              <a:latin typeface="+mn-lt"/>
            </a:endParaRPr>
          </a:p>
        </p:txBody>
      </p:sp>
      <p:pic>
        <p:nvPicPr>
          <p:cNvPr id="19" name="Resim 18" descr="gökyüzü, piramit, bina, kilometre taşı içeren bir resim&#10;&#10;Açıklama otomatik olarak oluşturuldu">
            <a:extLst>
              <a:ext uri="{FF2B5EF4-FFF2-40B4-BE49-F238E27FC236}">
                <a16:creationId xmlns:a16="http://schemas.microsoft.com/office/drawing/2014/main" xmlns="" id="{91051101-4B84-19BA-CD0B-277A0BB6158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121109" y="11413148"/>
            <a:ext cx="2750566" cy="2200453"/>
          </a:xfrm>
          <a:prstGeom prst="rect">
            <a:avLst/>
          </a:prstGeom>
        </p:spPr>
      </p:pic>
      <p:sp>
        <p:nvSpPr>
          <p:cNvPr id="20" name="Metin kutusu 19">
            <a:extLst>
              <a:ext uri="{FF2B5EF4-FFF2-40B4-BE49-F238E27FC236}">
                <a16:creationId xmlns:a16="http://schemas.microsoft.com/office/drawing/2014/main" xmlns="" id="{1944DCD6-F219-0AC3-BB54-E0A225322149}"/>
              </a:ext>
            </a:extLst>
          </p:cNvPr>
          <p:cNvSpPr txBox="1"/>
          <p:nvPr/>
        </p:nvSpPr>
        <p:spPr>
          <a:xfrm>
            <a:off x="8923691" y="17555585"/>
            <a:ext cx="6647843" cy="1015663"/>
          </a:xfrm>
          <a:prstGeom prst="rect">
            <a:avLst/>
          </a:prstGeom>
          <a:noFill/>
        </p:spPr>
        <p:txBody>
          <a:bodyPr wrap="square" rtlCol="0">
            <a:spAutoFit/>
          </a:bodyPr>
          <a:lstStyle/>
          <a:p>
            <a:r>
              <a:rPr lang="tr-TR" sz="2000" dirty="0">
                <a:latin typeface="+mn-lt"/>
              </a:rPr>
              <a:t>Doğada olduğu gibi insan vücudunun bir çok yerinde altın oran bulunmaktadır. Parmak-el, omuz-kafa, aralarında altın oran bulunmaktadır.</a:t>
            </a:r>
            <a:endParaRPr lang="tr-TR" sz="2000" dirty="0"/>
          </a:p>
        </p:txBody>
      </p:sp>
      <p:sp>
        <p:nvSpPr>
          <p:cNvPr id="22" name="Metin kutusu 21">
            <a:extLst>
              <a:ext uri="{FF2B5EF4-FFF2-40B4-BE49-F238E27FC236}">
                <a16:creationId xmlns:a16="http://schemas.microsoft.com/office/drawing/2014/main" xmlns="" id="{2A81DA5A-5268-C0A4-809F-655313D15F83}"/>
              </a:ext>
            </a:extLst>
          </p:cNvPr>
          <p:cNvSpPr txBox="1"/>
          <p:nvPr/>
        </p:nvSpPr>
        <p:spPr>
          <a:xfrm>
            <a:off x="16805261" y="13610045"/>
            <a:ext cx="6946779" cy="1323439"/>
          </a:xfrm>
          <a:prstGeom prst="rect">
            <a:avLst/>
          </a:prstGeom>
          <a:noFill/>
        </p:spPr>
        <p:txBody>
          <a:bodyPr wrap="square" rtlCol="0">
            <a:spAutoFit/>
          </a:bodyPr>
          <a:lstStyle/>
          <a:p>
            <a:r>
              <a:rPr lang="tr-TR" sz="2000" b="1" i="0" dirty="0">
                <a:solidFill>
                  <a:srgbClr val="202122"/>
                </a:solidFill>
                <a:effectLst/>
                <a:latin typeface="Arial" panose="020B0604020202020204" pitchFamily="34" charset="0"/>
              </a:rPr>
              <a:t>Süleymaniye Camii,</a:t>
            </a:r>
            <a:r>
              <a:rPr lang="tr-TR" sz="2000" b="0" i="0" dirty="0">
                <a:solidFill>
                  <a:srgbClr val="202122"/>
                </a:solidFill>
                <a:effectLst/>
                <a:latin typeface="Arial" panose="020B0604020202020204" pitchFamily="34" charset="0"/>
              </a:rPr>
              <a:t> </a:t>
            </a:r>
            <a:r>
              <a:rPr lang="tr-TR" sz="2000" b="0" i="0" u="none" strike="noStrike" dirty="0">
                <a:effectLst/>
                <a:latin typeface="Arial" panose="020B0604020202020204" pitchFamily="34" charset="0"/>
              </a:rPr>
              <a:t>Kanuni Sultan Süleyman </a:t>
            </a:r>
            <a:r>
              <a:rPr lang="tr-TR" sz="2000" b="0" i="0" dirty="0">
                <a:solidFill>
                  <a:srgbClr val="202122"/>
                </a:solidFill>
                <a:effectLst/>
                <a:latin typeface="Arial" panose="020B0604020202020204" pitchFamily="34" charset="0"/>
              </a:rPr>
              <a:t>adına 1551-1557 yılları arasında İstanbul ‘da </a:t>
            </a:r>
            <a:r>
              <a:rPr lang="tr-TR" sz="2000" b="0" i="0" u="none" strike="noStrike" dirty="0">
                <a:effectLst/>
                <a:latin typeface="Arial" panose="020B0604020202020204" pitchFamily="34" charset="0"/>
              </a:rPr>
              <a:t>Mimar Sinan </a:t>
            </a:r>
            <a:r>
              <a:rPr lang="tr-TR" sz="2000" b="0" i="0" dirty="0">
                <a:solidFill>
                  <a:srgbClr val="202122"/>
                </a:solidFill>
                <a:effectLst/>
                <a:latin typeface="Arial" panose="020B0604020202020204" pitchFamily="34" charset="0"/>
              </a:rPr>
              <a:t>tarafından inşa edilen camidir.</a:t>
            </a:r>
            <a:r>
              <a:rPr lang="tr-TR" sz="1600" dirty="0"/>
              <a:t> </a:t>
            </a:r>
            <a:r>
              <a:rPr lang="tr-TR" sz="2000" b="0" i="0" dirty="0">
                <a:solidFill>
                  <a:srgbClr val="1F1F1F"/>
                </a:solidFill>
                <a:effectLst/>
                <a:latin typeface="+mn-lt"/>
              </a:rPr>
              <a:t>Yapı altın oran açısından da büyük önem taşımaktadır</a:t>
            </a:r>
            <a:endParaRPr lang="tr-TR" sz="2000" dirty="0">
              <a:latin typeface="+mn-lt"/>
            </a:endParaRPr>
          </a:p>
        </p:txBody>
      </p:sp>
      <p:pic>
        <p:nvPicPr>
          <p:cNvPr id="28" name="Resim 27" descr="harita, diyagram, metin, daire içeren bir resim&#10;&#10;Açıklama otomatik olarak oluşturuldu">
            <a:extLst>
              <a:ext uri="{FF2B5EF4-FFF2-40B4-BE49-F238E27FC236}">
                <a16:creationId xmlns:a16="http://schemas.microsoft.com/office/drawing/2014/main" xmlns="" id="{28E465EF-A2EE-51E5-B921-028E8BC1EC9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770274" y="14759433"/>
            <a:ext cx="3989282" cy="1862184"/>
          </a:xfrm>
          <a:prstGeom prst="rect">
            <a:avLst/>
          </a:prstGeom>
        </p:spPr>
      </p:pic>
      <p:sp>
        <p:nvSpPr>
          <p:cNvPr id="29" name="Metin kutusu 28">
            <a:extLst>
              <a:ext uri="{FF2B5EF4-FFF2-40B4-BE49-F238E27FC236}">
                <a16:creationId xmlns:a16="http://schemas.microsoft.com/office/drawing/2014/main" xmlns="" id="{FFF5F228-5DF1-D7FD-950B-562F9054AE24}"/>
              </a:ext>
            </a:extLst>
          </p:cNvPr>
          <p:cNvSpPr txBox="1"/>
          <p:nvPr/>
        </p:nvSpPr>
        <p:spPr>
          <a:xfrm>
            <a:off x="16834779" y="14862008"/>
            <a:ext cx="3042627" cy="1938992"/>
          </a:xfrm>
          <a:prstGeom prst="rect">
            <a:avLst/>
          </a:prstGeom>
          <a:noFill/>
        </p:spPr>
        <p:txBody>
          <a:bodyPr wrap="square" rtlCol="0">
            <a:spAutoFit/>
          </a:bodyPr>
          <a:lstStyle/>
          <a:p>
            <a:r>
              <a:rPr lang="tr-TR" sz="2000" b="0" i="0" dirty="0">
                <a:solidFill>
                  <a:srgbClr val="1F1F1F"/>
                </a:solidFill>
                <a:effectLst/>
                <a:latin typeface="+mn-lt"/>
              </a:rPr>
              <a:t>Altın oranda en yüksekliğe bölündüğünde, 1.618</a:t>
            </a:r>
          </a:p>
          <a:p>
            <a:r>
              <a:rPr lang="tr-TR" sz="2000" b="0" i="0" dirty="0">
                <a:solidFill>
                  <a:srgbClr val="1F1F1F"/>
                </a:solidFill>
                <a:effectLst/>
                <a:latin typeface="+mn-lt"/>
              </a:rPr>
              <a:t>değeri ortaya çıkar. Süleymaniye Camii'nde de bu oran vardır. </a:t>
            </a:r>
            <a:endParaRPr lang="tr-TR" sz="2000" dirty="0">
              <a:latin typeface="+mn-lt"/>
            </a:endParaRPr>
          </a:p>
        </p:txBody>
      </p:sp>
      <p:sp>
        <p:nvSpPr>
          <p:cNvPr id="31" name="Metin kutusu 30">
            <a:extLst>
              <a:ext uri="{FF2B5EF4-FFF2-40B4-BE49-F238E27FC236}">
                <a16:creationId xmlns:a16="http://schemas.microsoft.com/office/drawing/2014/main" xmlns="" id="{4EBCD91A-370C-7626-0C5E-CEB0A8B9B3CB}"/>
              </a:ext>
            </a:extLst>
          </p:cNvPr>
          <p:cNvSpPr txBox="1"/>
          <p:nvPr/>
        </p:nvSpPr>
        <p:spPr>
          <a:xfrm>
            <a:off x="24775960" y="5539268"/>
            <a:ext cx="7218696" cy="4708981"/>
          </a:xfrm>
          <a:prstGeom prst="rect">
            <a:avLst/>
          </a:prstGeom>
          <a:noFill/>
        </p:spPr>
        <p:txBody>
          <a:bodyPr wrap="square" rtlCol="0">
            <a:spAutoFit/>
          </a:bodyPr>
          <a:lstStyle/>
          <a:p>
            <a:r>
              <a:rPr lang="tr-TR" sz="2000" i="0" dirty="0">
                <a:solidFill>
                  <a:srgbClr val="222222"/>
                </a:solidFill>
                <a:effectLst/>
                <a:latin typeface="+mn-lt"/>
              </a:rPr>
              <a:t>İtalyan matematikçi </a:t>
            </a:r>
            <a:r>
              <a:rPr lang="tr-TR" sz="2000" i="0" dirty="0" err="1">
                <a:solidFill>
                  <a:srgbClr val="222222"/>
                </a:solidFill>
                <a:effectLst/>
                <a:latin typeface="+mn-lt"/>
              </a:rPr>
              <a:t>Fibonacci</a:t>
            </a:r>
            <a:r>
              <a:rPr lang="tr-TR" sz="2000" i="0" dirty="0">
                <a:solidFill>
                  <a:srgbClr val="222222"/>
                </a:solidFill>
                <a:effectLst/>
                <a:latin typeface="+mn-lt"/>
              </a:rPr>
              <a:t> yazdığı matematik kitaplarından birinde tavşan çiftliği olan bir arkadaşıyla ilgili olduğunu iddia ettiği bir problem sorar. Bu probleme göre arkadaşının çiftliğindeki tavşanlar doğdukları ilk iki ay yavru yapmazlar. Üçüncü aydan itibaren her çift her ay bir çift yavru yapar. Buna göre </a:t>
            </a:r>
            <a:r>
              <a:rPr lang="tr-TR" sz="2000" i="0" dirty="0" err="1">
                <a:solidFill>
                  <a:srgbClr val="222222"/>
                </a:solidFill>
                <a:effectLst/>
                <a:latin typeface="+mn-lt"/>
              </a:rPr>
              <a:t>Fibonacci’nin</a:t>
            </a:r>
            <a:r>
              <a:rPr lang="tr-TR" sz="2000" i="0" dirty="0">
                <a:solidFill>
                  <a:srgbClr val="222222"/>
                </a:solidFill>
                <a:effectLst/>
                <a:latin typeface="+mn-lt"/>
              </a:rPr>
              <a:t> arkadaşı bir çift tavşanla başlarsa kaç ay sonra kaç çift tavşanı olur?</a:t>
            </a:r>
            <a:endParaRPr lang="tr-TR" sz="2000" dirty="0">
              <a:latin typeface="+mn-lt"/>
            </a:endParaRPr>
          </a:p>
          <a:p>
            <a:r>
              <a:rPr lang="tr-TR" sz="2000" b="0" i="0" dirty="0">
                <a:solidFill>
                  <a:srgbClr val="222222"/>
                </a:solidFill>
                <a:effectLst/>
                <a:latin typeface="+mn-lt"/>
              </a:rPr>
              <a:t>İlk ay yeni doğmuş bir çift tavşanımız olsun. Matematik problemlerinde bu yavruların anasız babasız nasıl büyütülecekleri konusuna pek girilmez. İkinci ayda bu tavşanlar henüz yavrulamadıkları için hala bir çift tavşanımız var. Üçüncü ay bunlar bir çift yavru verecek ve iki çift tavşanımız olacak. Yeni doğan çift dördüncü ay doğurmayacak, oysa ana babaları yeniden bir çift yavru yapacak ve toplam üç çift tavşanımız olacak. </a:t>
            </a:r>
            <a:endParaRPr lang="tr-TR" sz="2000" dirty="0">
              <a:latin typeface="+mn-lt"/>
            </a:endParaRPr>
          </a:p>
        </p:txBody>
      </p:sp>
      <p:pic>
        <p:nvPicPr>
          <p:cNvPr id="36" name="Resim 35" descr="ekran görüntüsü, tasarım, sanat içeren bir resim&#10;&#10;Açıklama otomatik olarak oluşturuldu">
            <a:extLst>
              <a:ext uri="{FF2B5EF4-FFF2-40B4-BE49-F238E27FC236}">
                <a16:creationId xmlns:a16="http://schemas.microsoft.com/office/drawing/2014/main" xmlns="" id="{D2AD9338-A379-DF93-F2DB-E67111BA48F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4860054" y="10327747"/>
            <a:ext cx="7109935" cy="4070438"/>
          </a:xfrm>
          <a:prstGeom prst="rect">
            <a:avLst/>
          </a:prstGeom>
        </p:spPr>
      </p:pic>
      <p:sp>
        <p:nvSpPr>
          <p:cNvPr id="38" name="Metin kutusu 37">
            <a:extLst>
              <a:ext uri="{FF2B5EF4-FFF2-40B4-BE49-F238E27FC236}">
                <a16:creationId xmlns:a16="http://schemas.microsoft.com/office/drawing/2014/main" xmlns="" id="{EC1E618E-66C5-9F8B-0EB2-122CF3ABA69A}"/>
              </a:ext>
            </a:extLst>
          </p:cNvPr>
          <p:cNvSpPr txBox="1"/>
          <p:nvPr/>
        </p:nvSpPr>
        <p:spPr>
          <a:xfrm>
            <a:off x="24883929" y="14489345"/>
            <a:ext cx="7043871" cy="1938992"/>
          </a:xfrm>
          <a:prstGeom prst="rect">
            <a:avLst/>
          </a:prstGeom>
          <a:noFill/>
        </p:spPr>
        <p:txBody>
          <a:bodyPr wrap="square" rtlCol="0">
            <a:spAutoFit/>
          </a:bodyPr>
          <a:lstStyle/>
          <a:p>
            <a:r>
              <a:rPr lang="tr-TR" sz="2000" b="0" i="0" dirty="0">
                <a:solidFill>
                  <a:srgbClr val="292929"/>
                </a:solidFill>
                <a:effectLst/>
                <a:latin typeface="+mj-lt"/>
              </a:rPr>
              <a:t>Göründüğü üzere tek tavşan çiftinden başlayan bu döngü birbiri ardına gelen sayılarla tekrar edilerek bir ağaç oluşturuyor. Tek çiftten başlayan döngü sırasıyla 1,1,2,3,5,8… dizisini bizlere veriyor. Bu dizi de tam olarak bize bahsettiğimiz </a:t>
            </a:r>
            <a:r>
              <a:rPr lang="tr-TR" sz="2000" b="0" i="0" dirty="0" err="1">
                <a:solidFill>
                  <a:srgbClr val="292929"/>
                </a:solidFill>
                <a:effectLst/>
                <a:latin typeface="+mj-lt"/>
              </a:rPr>
              <a:t>Fibonacci</a:t>
            </a:r>
            <a:r>
              <a:rPr lang="tr-TR" sz="2000" b="0" i="0" dirty="0">
                <a:solidFill>
                  <a:srgbClr val="292929"/>
                </a:solidFill>
                <a:effectLst/>
                <a:latin typeface="+mj-lt"/>
              </a:rPr>
              <a:t> dizisini vermektedir.</a:t>
            </a:r>
          </a:p>
          <a:p>
            <a:endParaRPr lang="tr-TR" sz="2000" dirty="0">
              <a:latin typeface="+mj-lt"/>
            </a:endParaRPr>
          </a:p>
        </p:txBody>
      </p:sp>
      <p:sp>
        <p:nvSpPr>
          <p:cNvPr id="39" name="Metin kutusu 38">
            <a:extLst>
              <a:ext uri="{FF2B5EF4-FFF2-40B4-BE49-F238E27FC236}">
                <a16:creationId xmlns:a16="http://schemas.microsoft.com/office/drawing/2014/main" xmlns="" id="{83124801-E98D-B8AA-7EFC-1B57AB66CAAA}"/>
              </a:ext>
            </a:extLst>
          </p:cNvPr>
          <p:cNvSpPr txBox="1"/>
          <p:nvPr/>
        </p:nvSpPr>
        <p:spPr>
          <a:xfrm>
            <a:off x="16872925" y="16978993"/>
            <a:ext cx="3884261" cy="4093428"/>
          </a:xfrm>
          <a:prstGeom prst="rect">
            <a:avLst/>
          </a:prstGeom>
          <a:noFill/>
        </p:spPr>
        <p:txBody>
          <a:bodyPr wrap="square" rtlCol="0">
            <a:spAutoFit/>
          </a:bodyPr>
          <a:lstStyle/>
          <a:p>
            <a:r>
              <a:rPr lang="en-US" sz="2000" dirty="0"/>
              <a:t>Christ of Saint John of the Cros</a:t>
            </a:r>
            <a:r>
              <a:rPr lang="tr-TR" sz="2000" dirty="0"/>
              <a:t>s, Salvador </a:t>
            </a:r>
            <a:r>
              <a:rPr lang="tr-TR" sz="2000" dirty="0" err="1"/>
              <a:t>Dalí'nin</a:t>
            </a:r>
            <a:r>
              <a:rPr lang="tr-TR" sz="2000" dirty="0"/>
              <a:t> 1951 yılında yaptığı bir tablodur. Karanlık bir gökyüzünde, bir tekne ve balıkçılarla birlikte bir su kütlesinin üzerinde yüzen İsa Mesih'i çarmıhta tasvir ediyor. İsa'nın bedeni ve çapraz şekli, altın oran kullanılarak yapılandırılmıştır. İsa'nın bedeni, tablonun dikey yüksekliğine göre altın orana yakın bir oranla tasarlanmıştır.</a:t>
            </a:r>
          </a:p>
        </p:txBody>
      </p:sp>
      <p:pic>
        <p:nvPicPr>
          <p:cNvPr id="49" name="Resim 48" descr="sanat, su içeren bir resim&#10;&#10;Açıklama otomatik olarak oluşturuldu">
            <a:extLst>
              <a:ext uri="{FF2B5EF4-FFF2-40B4-BE49-F238E27FC236}">
                <a16:creationId xmlns:a16="http://schemas.microsoft.com/office/drawing/2014/main" xmlns="" id="{128101D2-688B-2D3B-D51C-A6966621718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1641833" y="17129027"/>
            <a:ext cx="2117723" cy="3763852"/>
          </a:xfrm>
          <a:prstGeom prst="rect">
            <a:avLst/>
          </a:prstGeom>
        </p:spPr>
      </p:pic>
      <p:sp>
        <p:nvSpPr>
          <p:cNvPr id="59" name="Metin kutusu 58">
            <a:extLst>
              <a:ext uri="{FF2B5EF4-FFF2-40B4-BE49-F238E27FC236}">
                <a16:creationId xmlns:a16="http://schemas.microsoft.com/office/drawing/2014/main" xmlns="" id="{368679AD-45B1-ED72-7DB7-F57B28E01BDC}"/>
              </a:ext>
            </a:extLst>
          </p:cNvPr>
          <p:cNvSpPr txBox="1"/>
          <p:nvPr/>
        </p:nvSpPr>
        <p:spPr>
          <a:xfrm>
            <a:off x="24745994" y="19055015"/>
            <a:ext cx="7076904" cy="3060261"/>
          </a:xfrm>
          <a:prstGeom prst="rect">
            <a:avLst/>
          </a:prstGeom>
          <a:noFill/>
        </p:spPr>
        <p:txBody>
          <a:bodyPr wrap="square" rtlCol="0">
            <a:spAutoFit/>
          </a:bodyPr>
          <a:lstStyle/>
          <a:p>
            <a:r>
              <a:rPr lang="tr-TR" dirty="0">
                <a:hlinkClick r:id="rId22"/>
              </a:rPr>
              <a:t>https://www.ulakbilge.com/</a:t>
            </a:r>
            <a:endParaRPr lang="tr-TR" dirty="0"/>
          </a:p>
          <a:p>
            <a:r>
              <a:rPr lang="tr-TR" dirty="0">
                <a:hlinkClick r:id="rId23"/>
              </a:rPr>
              <a:t>https://evrimagaci.org/</a:t>
            </a:r>
            <a:endParaRPr lang="tr-TR" dirty="0"/>
          </a:p>
          <a:p>
            <a:r>
              <a:rPr lang="tr-TR" dirty="0">
                <a:hlinkClick r:id="rId24"/>
              </a:rPr>
              <a:t>https://tr.wikipedia.org/</a:t>
            </a:r>
            <a:endParaRPr lang="tr-TR" dirty="0"/>
          </a:p>
          <a:p>
            <a:r>
              <a:rPr lang="tr-TR" dirty="0">
                <a:hlinkClick r:id="rId25"/>
              </a:rPr>
              <a:t>https://www.sanatkarnavali.com/</a:t>
            </a:r>
            <a:endParaRPr lang="tr-TR" dirty="0"/>
          </a:p>
          <a:p>
            <a:r>
              <a:rPr lang="tr-TR" dirty="0">
                <a:hlinkClick r:id="rId26"/>
              </a:rPr>
              <a:t>https://www.matematikciler.com/</a:t>
            </a:r>
            <a:endParaRPr lang="tr-TR" dirty="0"/>
          </a:p>
          <a:p>
            <a:r>
              <a:rPr lang="tr-TR" dirty="0">
                <a:hlinkClick r:id="rId27"/>
              </a:rPr>
              <a:t>https://bilimgenc.tubitak.gov.tr/</a:t>
            </a:r>
            <a:endParaRPr lang="tr-TR" dirty="0"/>
          </a:p>
          <a:p>
            <a:endParaRPr lang="tr-TR" dirty="0"/>
          </a:p>
          <a:p>
            <a:endParaRPr lang="tr-TR" dirty="0"/>
          </a:p>
          <a:p>
            <a:endParaRPr lang="tr-TR" dirty="0"/>
          </a:p>
        </p:txBody>
      </p:sp>
      <p:sp>
        <p:nvSpPr>
          <p:cNvPr id="10" name="Metin kutusu 9">
            <a:extLst>
              <a:ext uri="{FF2B5EF4-FFF2-40B4-BE49-F238E27FC236}">
                <a16:creationId xmlns:a16="http://schemas.microsoft.com/office/drawing/2014/main" xmlns="" id="{9AD1BE31-A023-3B27-7DDE-68536D6462EC}"/>
              </a:ext>
            </a:extLst>
          </p:cNvPr>
          <p:cNvSpPr txBox="1"/>
          <p:nvPr/>
        </p:nvSpPr>
        <p:spPr>
          <a:xfrm>
            <a:off x="14820017" y="3281596"/>
            <a:ext cx="7402056" cy="584775"/>
          </a:xfrm>
          <a:prstGeom prst="rect">
            <a:avLst/>
          </a:prstGeom>
          <a:noFill/>
        </p:spPr>
        <p:txBody>
          <a:bodyPr wrap="square" rtlCol="0">
            <a:spAutoFit/>
          </a:bodyPr>
          <a:lstStyle/>
          <a:p>
            <a:r>
              <a:rPr lang="tr-TR" sz="3200" dirty="0" smtClean="0">
                <a:solidFill>
                  <a:schemeClr val="bg1"/>
                </a:solidFill>
              </a:rPr>
              <a:t>…. ….</a:t>
            </a:r>
            <a:endParaRPr lang="tr-TR" sz="3200"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intuitivecerulean|08-2022"/>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10954</TotalTime>
  <Words>503</Words>
  <Application>Microsoft Office PowerPoint</Application>
  <PresentationFormat>Özel</PresentationFormat>
  <Paragraphs>53</Paragraphs>
  <Slides>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vt:i4>
      </vt:variant>
    </vt:vector>
  </HeadingPairs>
  <TitlesOfParts>
    <vt:vector size="4" baseType="lpstr">
      <vt:lpstr>Aptos</vt:lpstr>
      <vt:lpstr>Arial</vt:lpstr>
      <vt:lpstr>Default Design</vt:lpstr>
      <vt:lpstr>PowerPoint Sunusu</vt:lpstr>
    </vt:vector>
  </TitlesOfParts>
  <Company>Graphicsland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Lenovo</cp:lastModifiedBy>
  <cp:revision>38</cp:revision>
  <dcterms:modified xsi:type="dcterms:W3CDTF">2025-05-23T13:37:28Z</dcterms:modified>
  <cp:category>research posters template</cp:category>
</cp:coreProperties>
</file>